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54"/>
  </p:notesMasterIdLst>
  <p:sldIdLst>
    <p:sldId id="321" r:id="rId2"/>
    <p:sldId id="703" r:id="rId3"/>
    <p:sldId id="704" r:id="rId4"/>
    <p:sldId id="686" r:id="rId5"/>
    <p:sldId id="683" r:id="rId6"/>
    <p:sldId id="684" r:id="rId7"/>
    <p:sldId id="681" r:id="rId8"/>
    <p:sldId id="682" r:id="rId9"/>
    <p:sldId id="713" r:id="rId10"/>
    <p:sldId id="685" r:id="rId11"/>
    <p:sldId id="691" r:id="rId12"/>
    <p:sldId id="692" r:id="rId13"/>
    <p:sldId id="689" r:id="rId14"/>
    <p:sldId id="690" r:id="rId15"/>
    <p:sldId id="705" r:id="rId16"/>
    <p:sldId id="723" r:id="rId17"/>
    <p:sldId id="256" r:id="rId18"/>
    <p:sldId id="714" r:id="rId19"/>
    <p:sldId id="715" r:id="rId20"/>
    <p:sldId id="716" r:id="rId21"/>
    <p:sldId id="717" r:id="rId22"/>
    <p:sldId id="325" r:id="rId23"/>
    <p:sldId id="437" r:id="rId24"/>
    <p:sldId id="720" r:id="rId25"/>
    <p:sldId id="440" r:id="rId26"/>
    <p:sldId id="721" r:id="rId27"/>
    <p:sldId id="446" r:id="rId28"/>
    <p:sldId id="447" r:id="rId29"/>
    <p:sldId id="725" r:id="rId30"/>
    <p:sldId id="722" r:id="rId31"/>
    <p:sldId id="706" r:id="rId32"/>
    <p:sldId id="281" r:id="rId33"/>
    <p:sldId id="687" r:id="rId34"/>
    <p:sldId id="688" r:id="rId35"/>
    <p:sldId id="712" r:id="rId36"/>
    <p:sldId id="707" r:id="rId37"/>
    <p:sldId id="708" r:id="rId38"/>
    <p:sldId id="709" r:id="rId39"/>
    <p:sldId id="710" r:id="rId40"/>
    <p:sldId id="693" r:id="rId41"/>
    <p:sldId id="701" r:id="rId42"/>
    <p:sldId id="726" r:id="rId43"/>
    <p:sldId id="694" r:id="rId44"/>
    <p:sldId id="727" r:id="rId45"/>
    <p:sldId id="699" r:id="rId46"/>
    <p:sldId id="731" r:id="rId47"/>
    <p:sldId id="730" r:id="rId48"/>
    <p:sldId id="729" r:id="rId49"/>
    <p:sldId id="695" r:id="rId50"/>
    <p:sldId id="732" r:id="rId51"/>
    <p:sldId id="700" r:id="rId52"/>
    <p:sldId id="711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DBFF"/>
    <a:srgbClr val="E5FFFF"/>
    <a:srgbClr val="DDF4FF"/>
    <a:srgbClr val="93DBFF"/>
    <a:srgbClr val="99CCFF"/>
    <a:srgbClr val="0000CC"/>
    <a:srgbClr val="CDEEFF"/>
    <a:srgbClr val="66FFFF"/>
    <a:srgbClr val="797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964" autoAdjust="0"/>
  </p:normalViewPr>
  <p:slideViewPr>
    <p:cSldViewPr snapToGrid="0">
      <p:cViewPr varScale="1">
        <p:scale>
          <a:sx n="62" d="100"/>
          <a:sy n="62" d="100"/>
        </p:scale>
        <p:origin x="9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12DB8E-A860-4975-8EC8-B1B46D83016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8EA71AE-0770-4411-A00C-B3798A3B1D47}">
      <dgm:prSet phldrT="[Testo]"/>
      <dgm:spPr>
        <a:solidFill>
          <a:srgbClr val="0066FF"/>
        </a:solidFill>
      </dgm:spPr>
      <dgm:t>
        <a:bodyPr/>
        <a:lstStyle/>
        <a:p>
          <a:r>
            <a:rPr lang="it-IT" dirty="0" smtClean="0"/>
            <a:t>Primo incontro (3 h)</a:t>
          </a:r>
          <a:endParaRPr lang="it-IT" dirty="0"/>
        </a:p>
      </dgm:t>
    </dgm:pt>
    <dgm:pt modelId="{65B9F7E5-5869-4257-A0B3-F0948B60DD54}" type="parTrans" cxnId="{4FDBB7E4-74F2-44FB-B84E-DD5777791509}">
      <dgm:prSet/>
      <dgm:spPr/>
      <dgm:t>
        <a:bodyPr/>
        <a:lstStyle/>
        <a:p>
          <a:endParaRPr lang="it-IT"/>
        </a:p>
      </dgm:t>
    </dgm:pt>
    <dgm:pt modelId="{B11BB424-50EA-4E45-A308-D25ACDBB523E}" type="sibTrans" cxnId="{4FDBB7E4-74F2-44FB-B84E-DD5777791509}">
      <dgm:prSet/>
      <dgm:spPr/>
      <dgm:t>
        <a:bodyPr/>
        <a:lstStyle/>
        <a:p>
          <a:endParaRPr lang="it-IT"/>
        </a:p>
      </dgm:t>
    </dgm:pt>
    <dgm:pt modelId="{262A68B5-6340-4698-BC05-D06DEEDC11CF}">
      <dgm:prSet phldrT="[Testo]"/>
      <dgm:spPr/>
      <dgm:t>
        <a:bodyPr/>
        <a:lstStyle/>
        <a:p>
          <a:pPr algn="l"/>
          <a:r>
            <a:rPr lang="it-IT" b="1" dirty="0" smtClean="0">
              <a:sym typeface="Webdings" panose="05030102010509060703" pitchFamily="18" charset="2"/>
            </a:rPr>
            <a:t></a:t>
          </a:r>
          <a:r>
            <a:rPr lang="it-IT" b="1" dirty="0" smtClean="0"/>
            <a:t>Nel corso dell’incontro formativo propedeutico,</a:t>
          </a:r>
          <a:r>
            <a:rPr lang="it-IT" dirty="0" smtClean="0"/>
            <a:t> aperto, su richiesta, anche ai tutor saranno fornite indicazioni sulle diverse fasi del percorso di formazione e si illustreranno i materiali didattici di supporto alla corretta gestione delle attività. </a:t>
          </a:r>
          <a:endParaRPr lang="it-IT" i="0" dirty="0"/>
        </a:p>
      </dgm:t>
    </dgm:pt>
    <dgm:pt modelId="{C7873961-525D-4A7C-B7C7-598CBD290FC4}" type="parTrans" cxnId="{D98CC886-4155-4AA1-BD23-2025567E97E8}">
      <dgm:prSet/>
      <dgm:spPr/>
      <dgm:t>
        <a:bodyPr/>
        <a:lstStyle/>
        <a:p>
          <a:endParaRPr lang="it-IT"/>
        </a:p>
      </dgm:t>
    </dgm:pt>
    <dgm:pt modelId="{1D8A67D5-EF24-4CD9-B56D-7C2DC103826F}" type="sibTrans" cxnId="{D98CC886-4155-4AA1-BD23-2025567E97E8}">
      <dgm:prSet/>
      <dgm:spPr/>
      <dgm:t>
        <a:bodyPr/>
        <a:lstStyle/>
        <a:p>
          <a:endParaRPr lang="it-IT"/>
        </a:p>
      </dgm:t>
    </dgm:pt>
    <dgm:pt modelId="{AFA6ACE0-047D-4069-A2F5-CC0CE58BAB6D}" type="pres">
      <dgm:prSet presAssocID="{B112DB8E-A860-4975-8EC8-B1B46D8301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D6D69CD8-E886-4F6C-80CD-4768D8FB29DA}" type="pres">
      <dgm:prSet presAssocID="{B8EA71AE-0770-4411-A00C-B3798A3B1D4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A2BCF7C-D56D-427D-B0D5-5AE055531ACC}" type="pres">
      <dgm:prSet presAssocID="{B8EA71AE-0770-4411-A00C-B3798A3B1D4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FDBB7E4-74F2-44FB-B84E-DD5777791509}" srcId="{B112DB8E-A860-4975-8EC8-B1B46D830160}" destId="{B8EA71AE-0770-4411-A00C-B3798A3B1D47}" srcOrd="0" destOrd="0" parTransId="{65B9F7E5-5869-4257-A0B3-F0948B60DD54}" sibTransId="{B11BB424-50EA-4E45-A308-D25ACDBB523E}"/>
    <dgm:cxn modelId="{FC4C1932-D6B3-4F00-9CE8-02E145642D3B}" type="presOf" srcId="{B112DB8E-A860-4975-8EC8-B1B46D830160}" destId="{AFA6ACE0-047D-4069-A2F5-CC0CE58BAB6D}" srcOrd="0" destOrd="0" presId="urn:microsoft.com/office/officeart/2005/8/layout/vList2"/>
    <dgm:cxn modelId="{232CA685-414D-4A41-BF28-28D676A479C6}" type="presOf" srcId="{B8EA71AE-0770-4411-A00C-B3798A3B1D47}" destId="{D6D69CD8-E886-4F6C-80CD-4768D8FB29DA}" srcOrd="0" destOrd="0" presId="urn:microsoft.com/office/officeart/2005/8/layout/vList2"/>
    <dgm:cxn modelId="{D98CC886-4155-4AA1-BD23-2025567E97E8}" srcId="{B8EA71AE-0770-4411-A00C-B3798A3B1D47}" destId="{262A68B5-6340-4698-BC05-D06DEEDC11CF}" srcOrd="0" destOrd="0" parTransId="{C7873961-525D-4A7C-B7C7-598CBD290FC4}" sibTransId="{1D8A67D5-EF24-4CD9-B56D-7C2DC103826F}"/>
    <dgm:cxn modelId="{A92BEAF1-5A24-46E8-AC68-89F0580C07C0}" type="presOf" srcId="{262A68B5-6340-4698-BC05-D06DEEDC11CF}" destId="{AA2BCF7C-D56D-427D-B0D5-5AE055531ACC}" srcOrd="0" destOrd="0" presId="urn:microsoft.com/office/officeart/2005/8/layout/vList2"/>
    <dgm:cxn modelId="{3B20BF5D-B3D4-4B25-B57D-6B52B34D9F45}" type="presParOf" srcId="{AFA6ACE0-047D-4069-A2F5-CC0CE58BAB6D}" destId="{D6D69CD8-E886-4F6C-80CD-4768D8FB29DA}" srcOrd="0" destOrd="0" presId="urn:microsoft.com/office/officeart/2005/8/layout/vList2"/>
    <dgm:cxn modelId="{E2DFC6DD-D33B-4A64-8A8A-2D6402251D41}" type="presParOf" srcId="{AFA6ACE0-047D-4069-A2F5-CC0CE58BAB6D}" destId="{AA2BCF7C-D56D-427D-B0D5-5AE055531AC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12DB8E-A860-4975-8EC8-B1B46D83016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8EA71AE-0770-4411-A00C-B3798A3B1D47}">
      <dgm:prSet phldrT="[Testo]" custT="1"/>
      <dgm:spPr>
        <a:solidFill>
          <a:srgbClr val="0156FF"/>
        </a:solidFill>
      </dgm:spPr>
      <dgm:t>
        <a:bodyPr/>
        <a:lstStyle/>
        <a:p>
          <a:r>
            <a:rPr lang="it-IT" sz="3600" dirty="0" smtClean="0"/>
            <a:t>Laboratori formativi dedicati  (12 h)</a:t>
          </a:r>
          <a:endParaRPr lang="it-IT" sz="3600" dirty="0"/>
        </a:p>
      </dgm:t>
    </dgm:pt>
    <dgm:pt modelId="{65B9F7E5-5869-4257-A0B3-F0948B60DD54}" type="parTrans" cxnId="{4FDBB7E4-74F2-44FB-B84E-DD5777791509}">
      <dgm:prSet/>
      <dgm:spPr/>
      <dgm:t>
        <a:bodyPr/>
        <a:lstStyle/>
        <a:p>
          <a:endParaRPr lang="it-IT"/>
        </a:p>
      </dgm:t>
    </dgm:pt>
    <dgm:pt modelId="{B11BB424-50EA-4E45-A308-D25ACDBB523E}" type="sibTrans" cxnId="{4FDBB7E4-74F2-44FB-B84E-DD5777791509}">
      <dgm:prSet/>
      <dgm:spPr/>
      <dgm:t>
        <a:bodyPr/>
        <a:lstStyle/>
        <a:p>
          <a:endParaRPr lang="it-IT"/>
        </a:p>
      </dgm:t>
    </dgm:pt>
    <dgm:pt modelId="{262A68B5-6340-4698-BC05-D06DEEDC11CF}">
      <dgm:prSet phldrT="[Testo]" custT="1"/>
      <dgm:spPr/>
      <dgm:t>
        <a:bodyPr/>
        <a:lstStyle/>
        <a:p>
          <a:pPr algn="just"/>
          <a:r>
            <a:rPr lang="it-IT" sz="2400" dirty="0" smtClean="0">
              <a:solidFill>
                <a:schemeClr val="tx1"/>
              </a:solidFill>
            </a:rPr>
            <a:t> Si caratterizzano per l’adozione di metodologie attive e per i contenuti strettamente attinenti all’insegnamento.</a:t>
          </a:r>
          <a:endParaRPr lang="it-IT" sz="2400" i="0" dirty="0"/>
        </a:p>
      </dgm:t>
    </dgm:pt>
    <dgm:pt modelId="{C7873961-525D-4A7C-B7C7-598CBD290FC4}" type="parTrans" cxnId="{D98CC886-4155-4AA1-BD23-2025567E97E8}">
      <dgm:prSet/>
      <dgm:spPr/>
      <dgm:t>
        <a:bodyPr/>
        <a:lstStyle/>
        <a:p>
          <a:endParaRPr lang="it-IT"/>
        </a:p>
      </dgm:t>
    </dgm:pt>
    <dgm:pt modelId="{1D8A67D5-EF24-4CD9-B56D-7C2DC103826F}" type="sibTrans" cxnId="{D98CC886-4155-4AA1-BD23-2025567E97E8}">
      <dgm:prSet/>
      <dgm:spPr/>
      <dgm:t>
        <a:bodyPr/>
        <a:lstStyle/>
        <a:p>
          <a:endParaRPr lang="it-IT"/>
        </a:p>
      </dgm:t>
    </dgm:pt>
    <dgm:pt modelId="{17FB5F43-B6C4-44BD-A037-5E7199DDA445}">
      <dgm:prSet phldrT="[Testo]" custT="1"/>
      <dgm:spPr/>
      <dgm:t>
        <a:bodyPr/>
        <a:lstStyle/>
        <a:p>
          <a:pPr algn="just"/>
          <a:r>
            <a:rPr lang="it-IT" sz="2400" i="0" dirty="0" smtClean="0"/>
            <a:t>La documentazione prodotta e i materiali didattici, realizzati dai docenti neoassunti nel corso delle attività laboratoriali, confluiranno nel </a:t>
          </a:r>
          <a:r>
            <a:rPr lang="it-IT" sz="2400" b="1" i="0" dirty="0" smtClean="0"/>
            <a:t>Portfolio professionale del docente. </a:t>
          </a:r>
          <a:endParaRPr lang="it-IT" sz="2400" b="1" i="0" dirty="0"/>
        </a:p>
      </dgm:t>
    </dgm:pt>
    <dgm:pt modelId="{C54E55AB-EB6E-4D91-8601-0D250760AC4F}" type="parTrans" cxnId="{E17AC39C-06F1-4CFB-8868-A0D62F5A88FB}">
      <dgm:prSet/>
      <dgm:spPr/>
      <dgm:t>
        <a:bodyPr/>
        <a:lstStyle/>
        <a:p>
          <a:endParaRPr lang="it-IT"/>
        </a:p>
      </dgm:t>
    </dgm:pt>
    <dgm:pt modelId="{B29D0E0E-8AAE-474A-9678-B90748141B9F}" type="sibTrans" cxnId="{E17AC39C-06F1-4CFB-8868-A0D62F5A88FB}">
      <dgm:prSet/>
      <dgm:spPr/>
      <dgm:t>
        <a:bodyPr/>
        <a:lstStyle/>
        <a:p>
          <a:endParaRPr lang="it-IT"/>
        </a:p>
      </dgm:t>
    </dgm:pt>
    <dgm:pt modelId="{F89BE46C-EC38-4882-B4D3-16D2EA5ED467}">
      <dgm:prSet phldrT="[Testo]" custT="1"/>
      <dgm:spPr/>
      <dgm:t>
        <a:bodyPr/>
        <a:lstStyle/>
        <a:p>
          <a:pPr algn="just"/>
          <a:r>
            <a:rPr lang="it-IT" sz="2400" dirty="0" smtClean="0"/>
            <a:t>I laboratori saranno articolati in</a:t>
          </a:r>
          <a:r>
            <a:rPr lang="it-IT" sz="2400" b="1" dirty="0" smtClean="0"/>
            <a:t> incontri in presenza della durata complessiva di 12 ore; </a:t>
          </a:r>
          <a:r>
            <a:rPr lang="it-IT" sz="2400" dirty="0" smtClean="0"/>
            <a:t>saranno progettati a livello di singola scuola polo, sulla base delle tematiche indicate dal D.M. n. 850/2015, dedicando una specifica attenzione ai temi dell’</a:t>
          </a:r>
          <a:r>
            <a:rPr lang="it-IT" sz="2400" b="1" dirty="0" smtClean="0"/>
            <a:t>educazione alla sostenibilità</a:t>
          </a:r>
          <a:r>
            <a:rPr lang="it-IT" sz="2400" dirty="0" smtClean="0"/>
            <a:t>.</a:t>
          </a:r>
          <a:endParaRPr lang="it-IT" sz="2400" i="0" dirty="0"/>
        </a:p>
      </dgm:t>
    </dgm:pt>
    <dgm:pt modelId="{5AC58FBB-497D-4745-B9A4-AEB34388320C}" type="parTrans" cxnId="{8788E1D8-3ABC-487E-98D0-F754916D884C}">
      <dgm:prSet/>
      <dgm:spPr/>
      <dgm:t>
        <a:bodyPr/>
        <a:lstStyle/>
        <a:p>
          <a:endParaRPr lang="it-IT"/>
        </a:p>
      </dgm:t>
    </dgm:pt>
    <dgm:pt modelId="{AE74F883-C209-4761-B677-7718BFC155C1}" type="sibTrans" cxnId="{8788E1D8-3ABC-487E-98D0-F754916D884C}">
      <dgm:prSet/>
      <dgm:spPr/>
      <dgm:t>
        <a:bodyPr/>
        <a:lstStyle/>
        <a:p>
          <a:endParaRPr lang="it-IT"/>
        </a:p>
      </dgm:t>
    </dgm:pt>
    <dgm:pt modelId="{AFA6ACE0-047D-4069-A2F5-CC0CE58BAB6D}" type="pres">
      <dgm:prSet presAssocID="{B112DB8E-A860-4975-8EC8-B1B46D8301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D6D69CD8-E886-4F6C-80CD-4768D8FB29DA}" type="pres">
      <dgm:prSet presAssocID="{B8EA71AE-0770-4411-A00C-B3798A3B1D4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A2BCF7C-D56D-427D-B0D5-5AE055531ACC}" type="pres">
      <dgm:prSet presAssocID="{B8EA71AE-0770-4411-A00C-B3798A3B1D4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FDBB7E4-74F2-44FB-B84E-DD5777791509}" srcId="{B112DB8E-A860-4975-8EC8-B1B46D830160}" destId="{B8EA71AE-0770-4411-A00C-B3798A3B1D47}" srcOrd="0" destOrd="0" parTransId="{65B9F7E5-5869-4257-A0B3-F0948B60DD54}" sibTransId="{B11BB424-50EA-4E45-A308-D25ACDBB523E}"/>
    <dgm:cxn modelId="{53A416A1-4B7F-48A1-850A-D5A82DE9387B}" type="presOf" srcId="{262A68B5-6340-4698-BC05-D06DEEDC11CF}" destId="{AA2BCF7C-D56D-427D-B0D5-5AE055531ACC}" srcOrd="0" destOrd="1" presId="urn:microsoft.com/office/officeart/2005/8/layout/vList2"/>
    <dgm:cxn modelId="{6D5C6E59-21E7-4B77-992A-F86BE33D1509}" type="presOf" srcId="{B112DB8E-A860-4975-8EC8-B1B46D830160}" destId="{AFA6ACE0-047D-4069-A2F5-CC0CE58BAB6D}" srcOrd="0" destOrd="0" presId="urn:microsoft.com/office/officeart/2005/8/layout/vList2"/>
    <dgm:cxn modelId="{D98CC886-4155-4AA1-BD23-2025567E97E8}" srcId="{B8EA71AE-0770-4411-A00C-B3798A3B1D47}" destId="{262A68B5-6340-4698-BC05-D06DEEDC11CF}" srcOrd="1" destOrd="0" parTransId="{C7873961-525D-4A7C-B7C7-598CBD290FC4}" sibTransId="{1D8A67D5-EF24-4CD9-B56D-7C2DC103826F}"/>
    <dgm:cxn modelId="{8788E1D8-3ABC-487E-98D0-F754916D884C}" srcId="{B8EA71AE-0770-4411-A00C-B3798A3B1D47}" destId="{F89BE46C-EC38-4882-B4D3-16D2EA5ED467}" srcOrd="0" destOrd="0" parTransId="{5AC58FBB-497D-4745-B9A4-AEB34388320C}" sibTransId="{AE74F883-C209-4761-B677-7718BFC155C1}"/>
    <dgm:cxn modelId="{E17AC39C-06F1-4CFB-8868-A0D62F5A88FB}" srcId="{B8EA71AE-0770-4411-A00C-B3798A3B1D47}" destId="{17FB5F43-B6C4-44BD-A037-5E7199DDA445}" srcOrd="2" destOrd="0" parTransId="{C54E55AB-EB6E-4D91-8601-0D250760AC4F}" sibTransId="{B29D0E0E-8AAE-474A-9678-B90748141B9F}"/>
    <dgm:cxn modelId="{BB64F208-2079-43C3-BB79-8305D3973986}" type="presOf" srcId="{17FB5F43-B6C4-44BD-A037-5E7199DDA445}" destId="{AA2BCF7C-D56D-427D-B0D5-5AE055531ACC}" srcOrd="0" destOrd="2" presId="urn:microsoft.com/office/officeart/2005/8/layout/vList2"/>
    <dgm:cxn modelId="{F90C7886-068F-4850-82A4-26DB412F5950}" type="presOf" srcId="{B8EA71AE-0770-4411-A00C-B3798A3B1D47}" destId="{D6D69CD8-E886-4F6C-80CD-4768D8FB29DA}" srcOrd="0" destOrd="0" presId="urn:microsoft.com/office/officeart/2005/8/layout/vList2"/>
    <dgm:cxn modelId="{3EF4100F-4248-4BAF-9F44-F3876B94B34F}" type="presOf" srcId="{F89BE46C-EC38-4882-B4D3-16D2EA5ED467}" destId="{AA2BCF7C-D56D-427D-B0D5-5AE055531ACC}" srcOrd="0" destOrd="0" presId="urn:microsoft.com/office/officeart/2005/8/layout/vList2"/>
    <dgm:cxn modelId="{FC48FEB3-505D-45FF-877B-650E9018A69D}" type="presParOf" srcId="{AFA6ACE0-047D-4069-A2F5-CC0CE58BAB6D}" destId="{D6D69CD8-E886-4F6C-80CD-4768D8FB29DA}" srcOrd="0" destOrd="0" presId="urn:microsoft.com/office/officeart/2005/8/layout/vList2"/>
    <dgm:cxn modelId="{7DF34BE5-DB5D-4EAB-B20E-B00A4F071BDE}" type="presParOf" srcId="{AFA6ACE0-047D-4069-A2F5-CC0CE58BAB6D}" destId="{AA2BCF7C-D56D-427D-B0D5-5AE055531AC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CFEF37-2551-410C-9942-F29CD58BB2C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249588E-FF74-4A97-8CC3-6FD68989759C}">
      <dgm:prSet phldrT="[Testo]"/>
      <dgm:spPr>
        <a:solidFill>
          <a:srgbClr val="0070C0"/>
        </a:solidFill>
      </dgm:spPr>
      <dgm:t>
        <a:bodyPr/>
        <a:lstStyle/>
        <a:p>
          <a:r>
            <a:rPr lang="it-IT" dirty="0" smtClean="0"/>
            <a:t>inclusione sociale e dinamiche interculturali</a:t>
          </a:r>
          <a:endParaRPr lang="it-IT" dirty="0"/>
        </a:p>
      </dgm:t>
    </dgm:pt>
    <dgm:pt modelId="{E76D84E0-06AB-41F5-9BA3-C9B1E260208B}" type="parTrans" cxnId="{D38F6764-F7BD-46FC-B18B-8680AD95A389}">
      <dgm:prSet/>
      <dgm:spPr/>
      <dgm:t>
        <a:bodyPr/>
        <a:lstStyle/>
        <a:p>
          <a:endParaRPr lang="it-IT"/>
        </a:p>
      </dgm:t>
    </dgm:pt>
    <dgm:pt modelId="{44698218-3E28-4D20-9771-9E61AD02F321}" type="sibTrans" cxnId="{D38F6764-F7BD-46FC-B18B-8680AD95A389}">
      <dgm:prSet/>
      <dgm:spPr/>
      <dgm:t>
        <a:bodyPr/>
        <a:lstStyle/>
        <a:p>
          <a:endParaRPr lang="it-IT"/>
        </a:p>
      </dgm:t>
    </dgm:pt>
    <dgm:pt modelId="{EEE3ECD0-588D-4FB2-A423-100E0AD40749}">
      <dgm:prSet phldrT="[Testo]"/>
      <dgm:spPr>
        <a:solidFill>
          <a:srgbClr val="0070C0"/>
        </a:solidFill>
      </dgm:spPr>
      <dgm:t>
        <a:bodyPr/>
        <a:lstStyle/>
        <a:p>
          <a:r>
            <a:rPr lang="it-IT" dirty="0" smtClean="0"/>
            <a:t>gestione della classe e problematiche relazionali</a:t>
          </a:r>
          <a:endParaRPr lang="it-IT" dirty="0"/>
        </a:p>
      </dgm:t>
    </dgm:pt>
    <dgm:pt modelId="{6BF5FC56-491E-4366-890F-6838584EAD61}" type="parTrans" cxnId="{2B4F62F5-E112-4D87-B401-D75997BFE592}">
      <dgm:prSet/>
      <dgm:spPr/>
      <dgm:t>
        <a:bodyPr/>
        <a:lstStyle/>
        <a:p>
          <a:endParaRPr lang="it-IT"/>
        </a:p>
      </dgm:t>
    </dgm:pt>
    <dgm:pt modelId="{BB8EC163-586B-40C8-9B75-3DAE9D1E4089}" type="sibTrans" cxnId="{2B4F62F5-E112-4D87-B401-D75997BFE592}">
      <dgm:prSet/>
      <dgm:spPr/>
      <dgm:t>
        <a:bodyPr/>
        <a:lstStyle/>
        <a:p>
          <a:endParaRPr lang="it-IT"/>
        </a:p>
      </dgm:t>
    </dgm:pt>
    <dgm:pt modelId="{D7F161B1-5EE0-477E-B86C-760334D0ABD6}">
      <dgm:prSet phldrT="[Testo]"/>
      <dgm:spPr>
        <a:solidFill>
          <a:srgbClr val="0070C0"/>
        </a:solidFill>
      </dgm:spPr>
      <dgm:t>
        <a:bodyPr/>
        <a:lstStyle/>
        <a:p>
          <a:r>
            <a:rPr lang="it-IT" dirty="0" smtClean="0"/>
            <a:t>valutazione didattica e valutazione di sistema</a:t>
          </a:r>
          <a:endParaRPr lang="it-IT" dirty="0"/>
        </a:p>
      </dgm:t>
    </dgm:pt>
    <dgm:pt modelId="{39F638A0-0F3F-4AFF-B92E-522B52D99CD4}" type="parTrans" cxnId="{2698CB3D-7DAC-4716-9566-9BEFE9573E79}">
      <dgm:prSet/>
      <dgm:spPr/>
      <dgm:t>
        <a:bodyPr/>
        <a:lstStyle/>
        <a:p>
          <a:endParaRPr lang="it-IT"/>
        </a:p>
      </dgm:t>
    </dgm:pt>
    <dgm:pt modelId="{D2D16E2B-B9F5-40E5-95F3-0DA431FC66AD}" type="sibTrans" cxnId="{2698CB3D-7DAC-4716-9566-9BEFE9573E79}">
      <dgm:prSet/>
      <dgm:spPr/>
      <dgm:t>
        <a:bodyPr/>
        <a:lstStyle/>
        <a:p>
          <a:endParaRPr lang="it-IT"/>
        </a:p>
      </dgm:t>
    </dgm:pt>
    <dgm:pt modelId="{9F5A6968-CD7A-47A4-89AD-DC9557FB1386}">
      <dgm:prSet phldrT="[Testo]"/>
      <dgm:spPr>
        <a:solidFill>
          <a:srgbClr val="0070C0"/>
        </a:solidFill>
      </dgm:spPr>
      <dgm:t>
        <a:bodyPr/>
        <a:lstStyle/>
        <a:p>
          <a:r>
            <a:rPr lang="it-IT" dirty="0" smtClean="0"/>
            <a:t>bisogni educativi speciali</a:t>
          </a:r>
          <a:endParaRPr lang="it-IT" dirty="0"/>
        </a:p>
      </dgm:t>
    </dgm:pt>
    <dgm:pt modelId="{18C14F33-CA7A-403C-825D-18EFAE3D10E0}" type="parTrans" cxnId="{C160D61E-4085-48C1-AB08-8C92937937AE}">
      <dgm:prSet/>
      <dgm:spPr/>
      <dgm:t>
        <a:bodyPr/>
        <a:lstStyle/>
        <a:p>
          <a:endParaRPr lang="it-IT"/>
        </a:p>
      </dgm:t>
    </dgm:pt>
    <dgm:pt modelId="{629DEC08-3020-40BA-8216-EC768CD8843A}" type="sibTrans" cxnId="{C160D61E-4085-48C1-AB08-8C92937937AE}">
      <dgm:prSet/>
      <dgm:spPr/>
      <dgm:t>
        <a:bodyPr/>
        <a:lstStyle/>
        <a:p>
          <a:endParaRPr lang="it-IT"/>
        </a:p>
      </dgm:t>
    </dgm:pt>
    <dgm:pt modelId="{4A1D38F5-8F69-4588-A08D-4468B9F08F9D}">
      <dgm:prSet phldrT="[Testo]"/>
      <dgm:spPr>
        <a:solidFill>
          <a:srgbClr val="0070C0"/>
        </a:solidFill>
      </dgm:spPr>
      <dgm:t>
        <a:bodyPr/>
        <a:lstStyle/>
        <a:p>
          <a:r>
            <a:rPr lang="it-IT" dirty="0" smtClean="0"/>
            <a:t>contrasto alla dispersione scolastica</a:t>
          </a:r>
          <a:endParaRPr lang="it-IT" dirty="0"/>
        </a:p>
      </dgm:t>
    </dgm:pt>
    <dgm:pt modelId="{1BC93836-A367-47AA-A5F9-53ACCBC83D42}" type="parTrans" cxnId="{443D1E1F-61C8-46C5-9AE8-3FDB0124179F}">
      <dgm:prSet/>
      <dgm:spPr/>
      <dgm:t>
        <a:bodyPr/>
        <a:lstStyle/>
        <a:p>
          <a:endParaRPr lang="it-IT"/>
        </a:p>
      </dgm:t>
    </dgm:pt>
    <dgm:pt modelId="{215C2E4C-50C6-4361-AAC7-D443E684A812}" type="sibTrans" cxnId="{443D1E1F-61C8-46C5-9AE8-3FDB0124179F}">
      <dgm:prSet/>
      <dgm:spPr/>
      <dgm:t>
        <a:bodyPr/>
        <a:lstStyle/>
        <a:p>
          <a:endParaRPr lang="it-IT"/>
        </a:p>
      </dgm:t>
    </dgm:pt>
    <dgm:pt modelId="{0284BA75-C814-4651-9A53-51C042F0B0B5}">
      <dgm:prSet phldrT="[Testo]"/>
      <dgm:spPr>
        <a:solidFill>
          <a:srgbClr val="0070C0"/>
        </a:solidFill>
      </dgm:spPr>
      <dgm:t>
        <a:bodyPr/>
        <a:lstStyle/>
        <a:p>
          <a:r>
            <a:rPr lang="it-IT" dirty="0" smtClean="0"/>
            <a:t>orientamento e alternanza scuola-lavoro</a:t>
          </a:r>
          <a:endParaRPr lang="it-IT" dirty="0"/>
        </a:p>
      </dgm:t>
    </dgm:pt>
    <dgm:pt modelId="{3C4AF003-8001-4D57-A298-F66047C34A4D}" type="parTrans" cxnId="{37254B87-3F1B-4CE5-A772-AD519D1334F3}">
      <dgm:prSet/>
      <dgm:spPr/>
      <dgm:t>
        <a:bodyPr/>
        <a:lstStyle/>
        <a:p>
          <a:endParaRPr lang="it-IT"/>
        </a:p>
      </dgm:t>
    </dgm:pt>
    <dgm:pt modelId="{A346DB1E-44DD-4B5B-879B-F5647AFDC685}" type="sibTrans" cxnId="{37254B87-3F1B-4CE5-A772-AD519D1334F3}">
      <dgm:prSet/>
      <dgm:spPr/>
      <dgm:t>
        <a:bodyPr/>
        <a:lstStyle/>
        <a:p>
          <a:endParaRPr lang="it-IT"/>
        </a:p>
      </dgm:t>
    </dgm:pt>
    <dgm:pt modelId="{B6F51339-3C9B-4226-B34A-5ABF4868431E}">
      <dgm:prSet phldrT="[Testo]"/>
      <dgm:spPr>
        <a:solidFill>
          <a:srgbClr val="0070C0"/>
        </a:solidFill>
      </dgm:spPr>
      <dgm:t>
        <a:bodyPr/>
        <a:lstStyle/>
        <a:p>
          <a:r>
            <a:rPr lang="it-IT" dirty="0" smtClean="0"/>
            <a:t>nuove risorse digitali e loro impatto sulla didattica</a:t>
          </a:r>
          <a:endParaRPr lang="it-IT" dirty="0"/>
        </a:p>
      </dgm:t>
    </dgm:pt>
    <dgm:pt modelId="{920EEE09-113A-4CDA-A646-948E91396000}" type="sibTrans" cxnId="{D26ABE3E-B6CA-4136-BDF0-20FFFB8EEEBD}">
      <dgm:prSet/>
      <dgm:spPr/>
      <dgm:t>
        <a:bodyPr/>
        <a:lstStyle/>
        <a:p>
          <a:endParaRPr lang="it-IT"/>
        </a:p>
      </dgm:t>
    </dgm:pt>
    <dgm:pt modelId="{8B3F55EF-73BE-4866-84B9-E71BE658862D}" type="parTrans" cxnId="{D26ABE3E-B6CA-4136-BDF0-20FFFB8EEEBD}">
      <dgm:prSet/>
      <dgm:spPr/>
      <dgm:t>
        <a:bodyPr/>
        <a:lstStyle/>
        <a:p>
          <a:endParaRPr lang="it-IT"/>
        </a:p>
      </dgm:t>
    </dgm:pt>
    <dgm:pt modelId="{EE5F7B66-AAE5-42E5-BF3D-71E84EB24046}" type="pres">
      <dgm:prSet presAssocID="{F6CFEF37-2551-410C-9942-F29CD58BB2C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t-IT"/>
        </a:p>
      </dgm:t>
    </dgm:pt>
    <dgm:pt modelId="{EB681817-45C7-4694-B26D-794BD6E924ED}" type="pres">
      <dgm:prSet presAssocID="{F6CFEF37-2551-410C-9942-F29CD58BB2C9}" presName="Name1" presStyleCnt="0"/>
      <dgm:spPr/>
    </dgm:pt>
    <dgm:pt modelId="{692C80BC-1EF3-4D41-868B-3BA14571E5E3}" type="pres">
      <dgm:prSet presAssocID="{F6CFEF37-2551-410C-9942-F29CD58BB2C9}" presName="cycle" presStyleCnt="0"/>
      <dgm:spPr/>
    </dgm:pt>
    <dgm:pt modelId="{B6160012-DB61-47FA-B0E7-3B2355A9F437}" type="pres">
      <dgm:prSet presAssocID="{F6CFEF37-2551-410C-9942-F29CD58BB2C9}" presName="srcNode" presStyleLbl="node1" presStyleIdx="0" presStyleCnt="7"/>
      <dgm:spPr/>
    </dgm:pt>
    <dgm:pt modelId="{E6021D8D-ED94-4ABD-8632-932A01257A11}" type="pres">
      <dgm:prSet presAssocID="{F6CFEF37-2551-410C-9942-F29CD58BB2C9}" presName="conn" presStyleLbl="parChTrans1D2" presStyleIdx="0" presStyleCnt="1"/>
      <dgm:spPr/>
      <dgm:t>
        <a:bodyPr/>
        <a:lstStyle/>
        <a:p>
          <a:endParaRPr lang="it-IT"/>
        </a:p>
      </dgm:t>
    </dgm:pt>
    <dgm:pt modelId="{93624B85-F2BC-4DD9-92EB-645743A908B7}" type="pres">
      <dgm:prSet presAssocID="{F6CFEF37-2551-410C-9942-F29CD58BB2C9}" presName="extraNode" presStyleLbl="node1" presStyleIdx="0" presStyleCnt="7"/>
      <dgm:spPr/>
    </dgm:pt>
    <dgm:pt modelId="{1E479863-02AE-429B-8373-567E5AFB058E}" type="pres">
      <dgm:prSet presAssocID="{F6CFEF37-2551-410C-9942-F29CD58BB2C9}" presName="dstNode" presStyleLbl="node1" presStyleIdx="0" presStyleCnt="7"/>
      <dgm:spPr/>
    </dgm:pt>
    <dgm:pt modelId="{C426F3A0-2E43-4C84-B1A2-7AF9337B3E5F}" type="pres">
      <dgm:prSet presAssocID="{B6F51339-3C9B-4226-B34A-5ABF4868431E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8689D6C-8BAA-4C9C-B72A-B539230A66AB}" type="pres">
      <dgm:prSet presAssocID="{B6F51339-3C9B-4226-B34A-5ABF4868431E}" presName="accent_1" presStyleCnt="0"/>
      <dgm:spPr/>
    </dgm:pt>
    <dgm:pt modelId="{52B595C9-C4EE-4219-8904-76CDDA47394D}" type="pres">
      <dgm:prSet presAssocID="{B6F51339-3C9B-4226-B34A-5ABF4868431E}" presName="accentRepeatNode" presStyleLbl="solidFgAcc1" presStyleIdx="0" presStyleCnt="7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030F205C-8C6E-48C7-BFAD-B75989C9001D}" type="pres">
      <dgm:prSet presAssocID="{EEE3ECD0-588D-4FB2-A423-100E0AD40749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6C0C231-4A21-45BF-BC2A-1381A5680E2C}" type="pres">
      <dgm:prSet presAssocID="{EEE3ECD0-588D-4FB2-A423-100E0AD40749}" presName="accent_2" presStyleCnt="0"/>
      <dgm:spPr/>
    </dgm:pt>
    <dgm:pt modelId="{891B95F4-A02D-444E-A565-A54823F6C74F}" type="pres">
      <dgm:prSet presAssocID="{EEE3ECD0-588D-4FB2-A423-100E0AD40749}" presName="accentRepeatNode" presStyleLbl="solidFgAcc1" presStyleIdx="1" presStyleCnt="7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59233426-9AD1-4C70-B603-0198F711EDBE}" type="pres">
      <dgm:prSet presAssocID="{D7F161B1-5EE0-477E-B86C-760334D0ABD6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C05776B-3DCE-40D8-A7A6-5159A7363D09}" type="pres">
      <dgm:prSet presAssocID="{D7F161B1-5EE0-477E-B86C-760334D0ABD6}" presName="accent_3" presStyleCnt="0"/>
      <dgm:spPr/>
    </dgm:pt>
    <dgm:pt modelId="{213691A4-7F22-4F65-9989-8F8EBD22FA3D}" type="pres">
      <dgm:prSet presAssocID="{D7F161B1-5EE0-477E-B86C-760334D0ABD6}" presName="accentRepeatNode" presStyleLbl="solidFgAcc1" presStyleIdx="2" presStyleCnt="7"/>
      <dgm:spPr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904A039C-63B8-4F2A-A3FC-4D11C7B5E3E2}" type="pres">
      <dgm:prSet presAssocID="{9F5A6968-CD7A-47A4-89AD-DC9557FB1386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809DDF9-E162-4952-9035-92A9D1D93E80}" type="pres">
      <dgm:prSet presAssocID="{9F5A6968-CD7A-47A4-89AD-DC9557FB1386}" presName="accent_4" presStyleCnt="0"/>
      <dgm:spPr/>
    </dgm:pt>
    <dgm:pt modelId="{682D6AA8-861A-4B2C-973B-C869A10D42B4}" type="pres">
      <dgm:prSet presAssocID="{9F5A6968-CD7A-47A4-89AD-DC9557FB1386}" presName="accentRepeatNode" presStyleLbl="solidFgAcc1" presStyleIdx="3" presStyleCnt="7"/>
      <dgm:spPr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EEC58E60-159A-46B7-AEBC-DF00AC1C76D3}" type="pres">
      <dgm:prSet presAssocID="{4A1D38F5-8F69-4588-A08D-4468B9F08F9D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C4524C1-8382-4EB0-8705-0456654CAE7D}" type="pres">
      <dgm:prSet presAssocID="{4A1D38F5-8F69-4588-A08D-4468B9F08F9D}" presName="accent_5" presStyleCnt="0"/>
      <dgm:spPr/>
    </dgm:pt>
    <dgm:pt modelId="{951386EF-4600-42B6-BF7A-7EE7BE30984D}" type="pres">
      <dgm:prSet presAssocID="{4A1D38F5-8F69-4588-A08D-4468B9F08F9D}" presName="accentRepeatNode" presStyleLbl="solidFgAcc1" presStyleIdx="4" presStyleCnt="7"/>
      <dgm:spPr>
        <a:blipFill dpi="0"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2676075C-C8CC-47D1-ACBD-AEFC1125971B}" type="pres">
      <dgm:prSet presAssocID="{C249588E-FF74-4A97-8CC3-6FD68989759C}" presName="text_6" presStyleLbl="node1" presStyleIdx="5" presStyleCnt="7" custLinFactNeighborX="230" custLinFactNeighborY="-978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66D4DF-889B-42A8-A8A8-04743963030E}" type="pres">
      <dgm:prSet presAssocID="{C249588E-FF74-4A97-8CC3-6FD68989759C}" presName="accent_6" presStyleCnt="0"/>
      <dgm:spPr/>
    </dgm:pt>
    <dgm:pt modelId="{57E2FF3F-F9FE-4697-BA6D-F518DE5B11AB}" type="pres">
      <dgm:prSet presAssocID="{C249588E-FF74-4A97-8CC3-6FD68989759C}" presName="accentRepeatNode" presStyleLbl="solidFgAcc1" presStyleIdx="5" presStyleCnt="7"/>
      <dgm:spPr>
        <a:blipFill dpi="0" rotWithShape="0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E85362F7-2E72-401F-A802-A21F89997E2E}" type="pres">
      <dgm:prSet presAssocID="{0284BA75-C814-4651-9A53-51C042F0B0B5}" presName="text_7" presStyleLbl="node1" presStyleIdx="6" presStyleCnt="7" custLinFactNeighborY="-2689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2A5B2DD-BD1F-4AB5-9DD8-5CAC1AC5A0AB}" type="pres">
      <dgm:prSet presAssocID="{0284BA75-C814-4651-9A53-51C042F0B0B5}" presName="accent_7" presStyleCnt="0"/>
      <dgm:spPr/>
    </dgm:pt>
    <dgm:pt modelId="{BAA57FD9-3D97-4F74-A9F1-0A6F620FD903}" type="pres">
      <dgm:prSet presAssocID="{0284BA75-C814-4651-9A53-51C042F0B0B5}" presName="accentRepeatNode" presStyleLbl="solidFgAcc1" presStyleIdx="6" presStyleCnt="7" custLinFactNeighborY="-15648"/>
      <dgm:spPr>
        <a:blipFill dpi="0" rotWithShape="0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</dgm:ptLst>
  <dgm:cxnLst>
    <dgm:cxn modelId="{75C433A7-0E3B-4A54-948D-768BBB7029CE}" type="presOf" srcId="{0284BA75-C814-4651-9A53-51C042F0B0B5}" destId="{E85362F7-2E72-401F-A802-A21F89997E2E}" srcOrd="0" destOrd="0" presId="urn:microsoft.com/office/officeart/2008/layout/VerticalCurvedList"/>
    <dgm:cxn modelId="{615A899A-2CDE-41C2-95CC-9AB6DA693B78}" type="presOf" srcId="{9F5A6968-CD7A-47A4-89AD-DC9557FB1386}" destId="{904A039C-63B8-4F2A-A3FC-4D11C7B5E3E2}" srcOrd="0" destOrd="0" presId="urn:microsoft.com/office/officeart/2008/layout/VerticalCurvedList"/>
    <dgm:cxn modelId="{D38F6764-F7BD-46FC-B18B-8680AD95A389}" srcId="{F6CFEF37-2551-410C-9942-F29CD58BB2C9}" destId="{C249588E-FF74-4A97-8CC3-6FD68989759C}" srcOrd="5" destOrd="0" parTransId="{E76D84E0-06AB-41F5-9BA3-C9B1E260208B}" sibTransId="{44698218-3E28-4D20-9771-9E61AD02F321}"/>
    <dgm:cxn modelId="{2698CB3D-7DAC-4716-9566-9BEFE9573E79}" srcId="{F6CFEF37-2551-410C-9942-F29CD58BB2C9}" destId="{D7F161B1-5EE0-477E-B86C-760334D0ABD6}" srcOrd="2" destOrd="0" parTransId="{39F638A0-0F3F-4AFF-B92E-522B52D99CD4}" sibTransId="{D2D16E2B-B9F5-40E5-95F3-0DA431FC66AD}"/>
    <dgm:cxn modelId="{2B4F62F5-E112-4D87-B401-D75997BFE592}" srcId="{F6CFEF37-2551-410C-9942-F29CD58BB2C9}" destId="{EEE3ECD0-588D-4FB2-A423-100E0AD40749}" srcOrd="1" destOrd="0" parTransId="{6BF5FC56-491E-4366-890F-6838584EAD61}" sibTransId="{BB8EC163-586B-40C8-9B75-3DAE9D1E4089}"/>
    <dgm:cxn modelId="{DFC72687-9293-4381-B38A-F53047C03410}" type="presOf" srcId="{C249588E-FF74-4A97-8CC3-6FD68989759C}" destId="{2676075C-C8CC-47D1-ACBD-AEFC1125971B}" srcOrd="0" destOrd="0" presId="urn:microsoft.com/office/officeart/2008/layout/VerticalCurvedList"/>
    <dgm:cxn modelId="{5955996F-8544-45C6-AFE5-F5955AE90A23}" type="presOf" srcId="{F6CFEF37-2551-410C-9942-F29CD58BB2C9}" destId="{EE5F7B66-AAE5-42E5-BF3D-71E84EB24046}" srcOrd="0" destOrd="0" presId="urn:microsoft.com/office/officeart/2008/layout/VerticalCurvedList"/>
    <dgm:cxn modelId="{336B38B6-3855-4638-BD00-6693C266F166}" type="presOf" srcId="{D7F161B1-5EE0-477E-B86C-760334D0ABD6}" destId="{59233426-9AD1-4C70-B603-0198F711EDBE}" srcOrd="0" destOrd="0" presId="urn:microsoft.com/office/officeart/2008/layout/VerticalCurvedList"/>
    <dgm:cxn modelId="{72D70949-172C-4447-94C9-E3D8589AEC84}" type="presOf" srcId="{920EEE09-113A-4CDA-A646-948E91396000}" destId="{E6021D8D-ED94-4ABD-8632-932A01257A11}" srcOrd="0" destOrd="0" presId="urn:microsoft.com/office/officeart/2008/layout/VerticalCurvedList"/>
    <dgm:cxn modelId="{443D1E1F-61C8-46C5-9AE8-3FDB0124179F}" srcId="{F6CFEF37-2551-410C-9942-F29CD58BB2C9}" destId="{4A1D38F5-8F69-4588-A08D-4468B9F08F9D}" srcOrd="4" destOrd="0" parTransId="{1BC93836-A367-47AA-A5F9-53ACCBC83D42}" sibTransId="{215C2E4C-50C6-4361-AAC7-D443E684A812}"/>
    <dgm:cxn modelId="{C160D61E-4085-48C1-AB08-8C92937937AE}" srcId="{F6CFEF37-2551-410C-9942-F29CD58BB2C9}" destId="{9F5A6968-CD7A-47A4-89AD-DC9557FB1386}" srcOrd="3" destOrd="0" parTransId="{18C14F33-CA7A-403C-825D-18EFAE3D10E0}" sibTransId="{629DEC08-3020-40BA-8216-EC768CD8843A}"/>
    <dgm:cxn modelId="{37254B87-3F1B-4CE5-A772-AD519D1334F3}" srcId="{F6CFEF37-2551-410C-9942-F29CD58BB2C9}" destId="{0284BA75-C814-4651-9A53-51C042F0B0B5}" srcOrd="6" destOrd="0" parTransId="{3C4AF003-8001-4D57-A298-F66047C34A4D}" sibTransId="{A346DB1E-44DD-4B5B-879B-F5647AFDC685}"/>
    <dgm:cxn modelId="{F5A805B7-1B59-4C6F-866F-A616BF9646B9}" type="presOf" srcId="{EEE3ECD0-588D-4FB2-A423-100E0AD40749}" destId="{030F205C-8C6E-48C7-BFAD-B75989C9001D}" srcOrd="0" destOrd="0" presId="urn:microsoft.com/office/officeart/2008/layout/VerticalCurvedList"/>
    <dgm:cxn modelId="{D31E647A-8335-41E4-9A07-9BCB13AB67F9}" type="presOf" srcId="{4A1D38F5-8F69-4588-A08D-4468B9F08F9D}" destId="{EEC58E60-159A-46B7-AEBC-DF00AC1C76D3}" srcOrd="0" destOrd="0" presId="urn:microsoft.com/office/officeart/2008/layout/VerticalCurvedList"/>
    <dgm:cxn modelId="{D26ABE3E-B6CA-4136-BDF0-20FFFB8EEEBD}" srcId="{F6CFEF37-2551-410C-9942-F29CD58BB2C9}" destId="{B6F51339-3C9B-4226-B34A-5ABF4868431E}" srcOrd="0" destOrd="0" parTransId="{8B3F55EF-73BE-4866-84B9-E71BE658862D}" sibTransId="{920EEE09-113A-4CDA-A646-948E91396000}"/>
    <dgm:cxn modelId="{D4C849DF-9016-439E-BFA4-9F3EE7858EF6}" type="presOf" srcId="{B6F51339-3C9B-4226-B34A-5ABF4868431E}" destId="{C426F3A0-2E43-4C84-B1A2-7AF9337B3E5F}" srcOrd="0" destOrd="0" presId="urn:microsoft.com/office/officeart/2008/layout/VerticalCurvedList"/>
    <dgm:cxn modelId="{D2800B48-D315-4E5F-A60C-A67AD6068FA7}" type="presParOf" srcId="{EE5F7B66-AAE5-42E5-BF3D-71E84EB24046}" destId="{EB681817-45C7-4694-B26D-794BD6E924ED}" srcOrd="0" destOrd="0" presId="urn:microsoft.com/office/officeart/2008/layout/VerticalCurvedList"/>
    <dgm:cxn modelId="{91437E30-C719-4DA5-A719-B032E71B7B73}" type="presParOf" srcId="{EB681817-45C7-4694-B26D-794BD6E924ED}" destId="{692C80BC-1EF3-4D41-868B-3BA14571E5E3}" srcOrd="0" destOrd="0" presId="urn:microsoft.com/office/officeart/2008/layout/VerticalCurvedList"/>
    <dgm:cxn modelId="{86217C12-2891-44B1-8A01-4FE4CBE8198F}" type="presParOf" srcId="{692C80BC-1EF3-4D41-868B-3BA14571E5E3}" destId="{B6160012-DB61-47FA-B0E7-3B2355A9F437}" srcOrd="0" destOrd="0" presId="urn:microsoft.com/office/officeart/2008/layout/VerticalCurvedList"/>
    <dgm:cxn modelId="{8A810F2D-2C64-420A-B6AC-17B4443436F2}" type="presParOf" srcId="{692C80BC-1EF3-4D41-868B-3BA14571E5E3}" destId="{E6021D8D-ED94-4ABD-8632-932A01257A11}" srcOrd="1" destOrd="0" presId="urn:microsoft.com/office/officeart/2008/layout/VerticalCurvedList"/>
    <dgm:cxn modelId="{93DF4A53-9B83-412C-B5C6-778AB03307C5}" type="presParOf" srcId="{692C80BC-1EF3-4D41-868B-3BA14571E5E3}" destId="{93624B85-F2BC-4DD9-92EB-645743A908B7}" srcOrd="2" destOrd="0" presId="urn:microsoft.com/office/officeart/2008/layout/VerticalCurvedList"/>
    <dgm:cxn modelId="{E86C960C-FCFB-4852-9C2A-B33BF548A12D}" type="presParOf" srcId="{692C80BC-1EF3-4D41-868B-3BA14571E5E3}" destId="{1E479863-02AE-429B-8373-567E5AFB058E}" srcOrd="3" destOrd="0" presId="urn:microsoft.com/office/officeart/2008/layout/VerticalCurvedList"/>
    <dgm:cxn modelId="{493D4905-9118-4E4E-BD8B-4D83984D0D4F}" type="presParOf" srcId="{EB681817-45C7-4694-B26D-794BD6E924ED}" destId="{C426F3A0-2E43-4C84-B1A2-7AF9337B3E5F}" srcOrd="1" destOrd="0" presId="urn:microsoft.com/office/officeart/2008/layout/VerticalCurvedList"/>
    <dgm:cxn modelId="{B7920C1E-8D99-493A-8EC4-5526E919CF27}" type="presParOf" srcId="{EB681817-45C7-4694-B26D-794BD6E924ED}" destId="{E8689D6C-8BAA-4C9C-B72A-B539230A66AB}" srcOrd="2" destOrd="0" presId="urn:microsoft.com/office/officeart/2008/layout/VerticalCurvedList"/>
    <dgm:cxn modelId="{3FEACEBC-6466-4901-9F14-F6927B080A42}" type="presParOf" srcId="{E8689D6C-8BAA-4C9C-B72A-B539230A66AB}" destId="{52B595C9-C4EE-4219-8904-76CDDA47394D}" srcOrd="0" destOrd="0" presId="urn:microsoft.com/office/officeart/2008/layout/VerticalCurvedList"/>
    <dgm:cxn modelId="{419CE434-BE83-4C4F-924C-2C97281FAFCE}" type="presParOf" srcId="{EB681817-45C7-4694-B26D-794BD6E924ED}" destId="{030F205C-8C6E-48C7-BFAD-B75989C9001D}" srcOrd="3" destOrd="0" presId="urn:microsoft.com/office/officeart/2008/layout/VerticalCurvedList"/>
    <dgm:cxn modelId="{59F3D279-1FEB-4A13-A02A-D21187FF2FB5}" type="presParOf" srcId="{EB681817-45C7-4694-B26D-794BD6E924ED}" destId="{46C0C231-4A21-45BF-BC2A-1381A5680E2C}" srcOrd="4" destOrd="0" presId="urn:microsoft.com/office/officeart/2008/layout/VerticalCurvedList"/>
    <dgm:cxn modelId="{266F53AD-60E4-4B14-93E7-82B752F9B304}" type="presParOf" srcId="{46C0C231-4A21-45BF-BC2A-1381A5680E2C}" destId="{891B95F4-A02D-444E-A565-A54823F6C74F}" srcOrd="0" destOrd="0" presId="urn:microsoft.com/office/officeart/2008/layout/VerticalCurvedList"/>
    <dgm:cxn modelId="{50B4FC95-B147-4B76-B7DB-1052D9C3C834}" type="presParOf" srcId="{EB681817-45C7-4694-B26D-794BD6E924ED}" destId="{59233426-9AD1-4C70-B603-0198F711EDBE}" srcOrd="5" destOrd="0" presId="urn:microsoft.com/office/officeart/2008/layout/VerticalCurvedList"/>
    <dgm:cxn modelId="{0F11616D-E9C4-4322-871B-E6CA4796878C}" type="presParOf" srcId="{EB681817-45C7-4694-B26D-794BD6E924ED}" destId="{7C05776B-3DCE-40D8-A7A6-5159A7363D09}" srcOrd="6" destOrd="0" presId="urn:microsoft.com/office/officeart/2008/layout/VerticalCurvedList"/>
    <dgm:cxn modelId="{2CFDFB83-8721-4B3B-B3F1-25384F0C641D}" type="presParOf" srcId="{7C05776B-3DCE-40D8-A7A6-5159A7363D09}" destId="{213691A4-7F22-4F65-9989-8F8EBD22FA3D}" srcOrd="0" destOrd="0" presId="urn:microsoft.com/office/officeart/2008/layout/VerticalCurvedList"/>
    <dgm:cxn modelId="{2AACF094-D3D0-4B93-A355-E1D0CD199F1E}" type="presParOf" srcId="{EB681817-45C7-4694-B26D-794BD6E924ED}" destId="{904A039C-63B8-4F2A-A3FC-4D11C7B5E3E2}" srcOrd="7" destOrd="0" presId="urn:microsoft.com/office/officeart/2008/layout/VerticalCurvedList"/>
    <dgm:cxn modelId="{1AE774FA-1E17-4638-9DB2-21FFD3C5CFE1}" type="presParOf" srcId="{EB681817-45C7-4694-B26D-794BD6E924ED}" destId="{B809DDF9-E162-4952-9035-92A9D1D93E80}" srcOrd="8" destOrd="0" presId="urn:microsoft.com/office/officeart/2008/layout/VerticalCurvedList"/>
    <dgm:cxn modelId="{2382BE5A-B549-421B-9C5A-1A7331C5B493}" type="presParOf" srcId="{B809DDF9-E162-4952-9035-92A9D1D93E80}" destId="{682D6AA8-861A-4B2C-973B-C869A10D42B4}" srcOrd="0" destOrd="0" presId="urn:microsoft.com/office/officeart/2008/layout/VerticalCurvedList"/>
    <dgm:cxn modelId="{1302A8F5-080F-4D03-9ED4-44A771300763}" type="presParOf" srcId="{EB681817-45C7-4694-B26D-794BD6E924ED}" destId="{EEC58E60-159A-46B7-AEBC-DF00AC1C76D3}" srcOrd="9" destOrd="0" presId="urn:microsoft.com/office/officeart/2008/layout/VerticalCurvedList"/>
    <dgm:cxn modelId="{C1D58724-D75E-4360-8CF5-AF534D4785B5}" type="presParOf" srcId="{EB681817-45C7-4694-B26D-794BD6E924ED}" destId="{3C4524C1-8382-4EB0-8705-0456654CAE7D}" srcOrd="10" destOrd="0" presId="urn:microsoft.com/office/officeart/2008/layout/VerticalCurvedList"/>
    <dgm:cxn modelId="{9EEAC57B-365A-4A3C-90EB-4E053CE10CD1}" type="presParOf" srcId="{3C4524C1-8382-4EB0-8705-0456654CAE7D}" destId="{951386EF-4600-42B6-BF7A-7EE7BE30984D}" srcOrd="0" destOrd="0" presId="urn:microsoft.com/office/officeart/2008/layout/VerticalCurvedList"/>
    <dgm:cxn modelId="{D2E97B54-8C53-40BF-A533-80E44B5119A9}" type="presParOf" srcId="{EB681817-45C7-4694-B26D-794BD6E924ED}" destId="{2676075C-C8CC-47D1-ACBD-AEFC1125971B}" srcOrd="11" destOrd="0" presId="urn:microsoft.com/office/officeart/2008/layout/VerticalCurvedList"/>
    <dgm:cxn modelId="{8D30AB2C-DC63-4F2E-A62B-AF160B048A55}" type="presParOf" srcId="{EB681817-45C7-4694-B26D-794BD6E924ED}" destId="{5266D4DF-889B-42A8-A8A8-04743963030E}" srcOrd="12" destOrd="0" presId="urn:microsoft.com/office/officeart/2008/layout/VerticalCurvedList"/>
    <dgm:cxn modelId="{417986A5-E239-40E6-AA9A-5B9B756C2885}" type="presParOf" srcId="{5266D4DF-889B-42A8-A8A8-04743963030E}" destId="{57E2FF3F-F9FE-4697-BA6D-F518DE5B11AB}" srcOrd="0" destOrd="0" presId="urn:microsoft.com/office/officeart/2008/layout/VerticalCurvedList"/>
    <dgm:cxn modelId="{A2BC5E05-FD69-497D-B67D-DC8331A0E203}" type="presParOf" srcId="{EB681817-45C7-4694-B26D-794BD6E924ED}" destId="{E85362F7-2E72-401F-A802-A21F89997E2E}" srcOrd="13" destOrd="0" presId="urn:microsoft.com/office/officeart/2008/layout/VerticalCurvedList"/>
    <dgm:cxn modelId="{CFCD4F95-A6A3-4E15-84AE-C78269E63EE4}" type="presParOf" srcId="{EB681817-45C7-4694-B26D-794BD6E924ED}" destId="{B2A5B2DD-BD1F-4AB5-9DD8-5CAC1AC5A0AB}" srcOrd="14" destOrd="0" presId="urn:microsoft.com/office/officeart/2008/layout/VerticalCurvedList"/>
    <dgm:cxn modelId="{A346B664-BA71-45BE-AAD0-EA7FB47CEAC7}" type="presParOf" srcId="{B2A5B2DD-BD1F-4AB5-9DD8-5CAC1AC5A0AB}" destId="{BAA57FD9-3D97-4F74-A9F1-0A6F620FD90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12DB8E-A860-4975-8EC8-B1B46D83016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8EA71AE-0770-4411-A00C-B3798A3B1D47}">
      <dgm:prSet phldrT="[Testo]" custT="1"/>
      <dgm:spPr>
        <a:solidFill>
          <a:srgbClr val="0156FF"/>
        </a:solidFill>
      </dgm:spPr>
      <dgm:t>
        <a:bodyPr/>
        <a:lstStyle/>
        <a:p>
          <a:r>
            <a:rPr lang="it-IT" sz="3600" dirty="0" smtClean="0"/>
            <a:t>Formazione on line  (20 h)</a:t>
          </a:r>
          <a:endParaRPr lang="it-IT" sz="3600" dirty="0"/>
        </a:p>
      </dgm:t>
    </dgm:pt>
    <dgm:pt modelId="{65B9F7E5-5869-4257-A0B3-F0948B60DD54}" type="parTrans" cxnId="{4FDBB7E4-74F2-44FB-B84E-DD5777791509}">
      <dgm:prSet/>
      <dgm:spPr/>
      <dgm:t>
        <a:bodyPr/>
        <a:lstStyle/>
        <a:p>
          <a:endParaRPr lang="it-IT"/>
        </a:p>
      </dgm:t>
    </dgm:pt>
    <dgm:pt modelId="{B11BB424-50EA-4E45-A308-D25ACDBB523E}" type="sibTrans" cxnId="{4FDBB7E4-74F2-44FB-B84E-DD5777791509}">
      <dgm:prSet/>
      <dgm:spPr/>
      <dgm:t>
        <a:bodyPr/>
        <a:lstStyle/>
        <a:p>
          <a:endParaRPr lang="it-IT"/>
        </a:p>
      </dgm:t>
    </dgm:pt>
    <dgm:pt modelId="{262A68B5-6340-4698-BC05-D06DEEDC11CF}">
      <dgm:prSet phldrT="[Testo]" custT="1"/>
      <dgm:spPr/>
      <dgm:t>
        <a:bodyPr/>
        <a:lstStyle/>
        <a:p>
          <a:pPr algn="just"/>
          <a:endParaRPr lang="it-IT" sz="2800" i="0" dirty="0"/>
        </a:p>
      </dgm:t>
    </dgm:pt>
    <dgm:pt modelId="{C7873961-525D-4A7C-B7C7-598CBD290FC4}" type="parTrans" cxnId="{D98CC886-4155-4AA1-BD23-2025567E97E8}">
      <dgm:prSet/>
      <dgm:spPr/>
      <dgm:t>
        <a:bodyPr/>
        <a:lstStyle/>
        <a:p>
          <a:endParaRPr lang="it-IT"/>
        </a:p>
      </dgm:t>
    </dgm:pt>
    <dgm:pt modelId="{1D8A67D5-EF24-4CD9-B56D-7C2DC103826F}" type="sibTrans" cxnId="{D98CC886-4155-4AA1-BD23-2025567E97E8}">
      <dgm:prSet/>
      <dgm:spPr/>
      <dgm:t>
        <a:bodyPr/>
        <a:lstStyle/>
        <a:p>
          <a:endParaRPr lang="it-IT"/>
        </a:p>
      </dgm:t>
    </dgm:pt>
    <dgm:pt modelId="{170A0587-B4B1-4555-A636-12DC4F04E29D}">
      <dgm:prSet phldrT="[Testo]" custT="1"/>
      <dgm:spPr/>
      <dgm:t>
        <a:bodyPr/>
        <a:lstStyle/>
        <a:p>
          <a:pPr algn="just"/>
          <a:r>
            <a:rPr lang="it-IT" sz="2800" b="1" dirty="0" smtClean="0">
              <a:sym typeface="Webdings" panose="05030102010509060703" pitchFamily="18" charset="2"/>
            </a:rPr>
            <a:t></a:t>
          </a:r>
          <a:r>
            <a:rPr lang="it-IT" sz="2800" dirty="0" smtClean="0"/>
            <a:t>Al fine di supportare le attività laboratoriali e di documentare le esperienze formative,</a:t>
          </a:r>
          <a:r>
            <a:rPr lang="it-IT" sz="2800" b="1" dirty="0" smtClean="0"/>
            <a:t> la piattaforma </a:t>
          </a:r>
          <a:r>
            <a:rPr lang="it-IT" sz="2800" dirty="0" smtClean="0"/>
            <a:t>INDIRE offrirà utili materiali didattici e strumenti finalizzati</a:t>
          </a:r>
          <a:r>
            <a:rPr lang="it-IT" sz="2800" b="1" dirty="0" smtClean="0"/>
            <a:t> </a:t>
          </a:r>
          <a:r>
            <a:rPr lang="it-IT" sz="2800" dirty="0" smtClean="0"/>
            <a:t>all’analisi, alla riflessione e alla documentazione del percorso formativo, attraverso  un ambiente digitale dedicato. La durata della formazione on line è stimata forfettariamente in 20 ore</a:t>
          </a:r>
          <a:r>
            <a:rPr lang="it-IT" sz="2800" dirty="0" smtClean="0">
              <a:solidFill>
                <a:schemeClr val="tx1"/>
              </a:solidFill>
            </a:rPr>
            <a:t>. </a:t>
          </a:r>
          <a:endParaRPr lang="it-IT" sz="2800" i="0" dirty="0"/>
        </a:p>
      </dgm:t>
    </dgm:pt>
    <dgm:pt modelId="{339F86DE-38E3-4DCB-A7CF-FAE2C1896BCF}" type="parTrans" cxnId="{AF38DC24-2FAA-410D-9E47-0821089CCA75}">
      <dgm:prSet/>
      <dgm:spPr/>
      <dgm:t>
        <a:bodyPr/>
        <a:lstStyle/>
        <a:p>
          <a:endParaRPr lang="it-IT"/>
        </a:p>
      </dgm:t>
    </dgm:pt>
    <dgm:pt modelId="{D70A399A-FD84-46AD-9A8B-CF40F208DB20}" type="sibTrans" cxnId="{AF38DC24-2FAA-410D-9E47-0821089CCA75}">
      <dgm:prSet/>
      <dgm:spPr/>
      <dgm:t>
        <a:bodyPr/>
        <a:lstStyle/>
        <a:p>
          <a:endParaRPr lang="it-IT"/>
        </a:p>
      </dgm:t>
    </dgm:pt>
    <dgm:pt modelId="{AFA6ACE0-047D-4069-A2F5-CC0CE58BAB6D}" type="pres">
      <dgm:prSet presAssocID="{B112DB8E-A860-4975-8EC8-B1B46D8301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D6D69CD8-E886-4F6C-80CD-4768D8FB29DA}" type="pres">
      <dgm:prSet presAssocID="{B8EA71AE-0770-4411-A00C-B3798A3B1D4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A2BCF7C-D56D-427D-B0D5-5AE055531ACC}" type="pres">
      <dgm:prSet presAssocID="{B8EA71AE-0770-4411-A00C-B3798A3B1D4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FDBB7E4-74F2-44FB-B84E-DD5777791509}" srcId="{B112DB8E-A860-4975-8EC8-B1B46D830160}" destId="{B8EA71AE-0770-4411-A00C-B3798A3B1D47}" srcOrd="0" destOrd="0" parTransId="{65B9F7E5-5869-4257-A0B3-F0948B60DD54}" sibTransId="{B11BB424-50EA-4E45-A308-D25ACDBB523E}"/>
    <dgm:cxn modelId="{E8C33AEE-2C64-4063-9A87-BB32E3794EDA}" type="presOf" srcId="{B8EA71AE-0770-4411-A00C-B3798A3B1D47}" destId="{D6D69CD8-E886-4F6C-80CD-4768D8FB29DA}" srcOrd="0" destOrd="0" presId="urn:microsoft.com/office/officeart/2005/8/layout/vList2"/>
    <dgm:cxn modelId="{188535EA-A03D-4713-A4AC-B7F1BED2521B}" type="presOf" srcId="{B112DB8E-A860-4975-8EC8-B1B46D830160}" destId="{AFA6ACE0-047D-4069-A2F5-CC0CE58BAB6D}" srcOrd="0" destOrd="0" presId="urn:microsoft.com/office/officeart/2005/8/layout/vList2"/>
    <dgm:cxn modelId="{D98CC886-4155-4AA1-BD23-2025567E97E8}" srcId="{B8EA71AE-0770-4411-A00C-B3798A3B1D47}" destId="{262A68B5-6340-4698-BC05-D06DEEDC11CF}" srcOrd="0" destOrd="0" parTransId="{C7873961-525D-4A7C-B7C7-598CBD290FC4}" sibTransId="{1D8A67D5-EF24-4CD9-B56D-7C2DC103826F}"/>
    <dgm:cxn modelId="{EE6F0B20-42E9-4735-A908-128ABBBD2A4D}" type="presOf" srcId="{262A68B5-6340-4698-BC05-D06DEEDC11CF}" destId="{AA2BCF7C-D56D-427D-B0D5-5AE055531ACC}" srcOrd="0" destOrd="0" presId="urn:microsoft.com/office/officeart/2005/8/layout/vList2"/>
    <dgm:cxn modelId="{3C3C03F0-1042-4FFE-BB19-DE8C80642B91}" type="presOf" srcId="{170A0587-B4B1-4555-A636-12DC4F04E29D}" destId="{AA2BCF7C-D56D-427D-B0D5-5AE055531ACC}" srcOrd="0" destOrd="1" presId="urn:microsoft.com/office/officeart/2005/8/layout/vList2"/>
    <dgm:cxn modelId="{AF38DC24-2FAA-410D-9E47-0821089CCA75}" srcId="{B8EA71AE-0770-4411-A00C-B3798A3B1D47}" destId="{170A0587-B4B1-4555-A636-12DC4F04E29D}" srcOrd="1" destOrd="0" parTransId="{339F86DE-38E3-4DCB-A7CF-FAE2C1896BCF}" sibTransId="{D70A399A-FD84-46AD-9A8B-CF40F208DB20}"/>
    <dgm:cxn modelId="{AFD9B0A4-F308-4A13-8B6E-181116838E68}" type="presParOf" srcId="{AFA6ACE0-047D-4069-A2F5-CC0CE58BAB6D}" destId="{D6D69CD8-E886-4F6C-80CD-4768D8FB29DA}" srcOrd="0" destOrd="0" presId="urn:microsoft.com/office/officeart/2005/8/layout/vList2"/>
    <dgm:cxn modelId="{6DE1230A-BC9D-4BE7-BD8B-DF1FF378EC1D}" type="presParOf" srcId="{AFA6ACE0-047D-4069-A2F5-CC0CE58BAB6D}" destId="{AA2BCF7C-D56D-427D-B0D5-5AE055531AC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112DB8E-A860-4975-8EC8-B1B46D83016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8EA71AE-0770-4411-A00C-B3798A3B1D47}">
      <dgm:prSet phldrT="[Testo]" custT="1"/>
      <dgm:spPr>
        <a:solidFill>
          <a:srgbClr val="0156FF"/>
        </a:solidFill>
      </dgm:spPr>
      <dgm:t>
        <a:bodyPr/>
        <a:lstStyle/>
        <a:p>
          <a:r>
            <a:rPr lang="it-IT" sz="3600" dirty="0" smtClean="0"/>
            <a:t>Osservazione reciproca in classe (12 h)</a:t>
          </a:r>
          <a:endParaRPr lang="it-IT" sz="3600" dirty="0"/>
        </a:p>
      </dgm:t>
    </dgm:pt>
    <dgm:pt modelId="{65B9F7E5-5869-4257-A0B3-F0948B60DD54}" type="parTrans" cxnId="{4FDBB7E4-74F2-44FB-B84E-DD5777791509}">
      <dgm:prSet/>
      <dgm:spPr/>
      <dgm:t>
        <a:bodyPr/>
        <a:lstStyle/>
        <a:p>
          <a:endParaRPr lang="it-IT"/>
        </a:p>
      </dgm:t>
    </dgm:pt>
    <dgm:pt modelId="{B11BB424-50EA-4E45-A308-D25ACDBB523E}" type="sibTrans" cxnId="{4FDBB7E4-74F2-44FB-B84E-DD5777791509}">
      <dgm:prSet/>
      <dgm:spPr/>
      <dgm:t>
        <a:bodyPr/>
        <a:lstStyle/>
        <a:p>
          <a:endParaRPr lang="it-IT"/>
        </a:p>
      </dgm:t>
    </dgm:pt>
    <dgm:pt modelId="{F89BE46C-EC38-4882-B4D3-16D2EA5ED467}">
      <dgm:prSet phldrT="[Testo]" custT="1"/>
      <dgm:spPr/>
      <dgm:t>
        <a:bodyPr/>
        <a:lstStyle/>
        <a:p>
          <a:pPr algn="just"/>
          <a:r>
            <a:rPr lang="it-IT" sz="2400" b="1" dirty="0" smtClean="0">
              <a:sym typeface="Webdings" panose="05030102010509060703" pitchFamily="18" charset="2"/>
            </a:rPr>
            <a:t></a:t>
          </a:r>
          <a:r>
            <a:rPr lang="it-IT" sz="2400" dirty="0" smtClean="0"/>
            <a:t>Il peer to peer, realizzato dal </a:t>
          </a:r>
          <a:r>
            <a:rPr lang="it-IT" sz="2400" b="1" dirty="0" smtClean="0"/>
            <a:t>docente neoassunto</a:t>
          </a:r>
          <a:r>
            <a:rPr lang="it-IT" sz="2400" dirty="0" smtClean="0"/>
            <a:t> e dal </a:t>
          </a:r>
          <a:r>
            <a:rPr lang="it-IT" sz="2400" b="1" dirty="0" smtClean="0"/>
            <a:t>mentore (tutor)</a:t>
          </a:r>
          <a:r>
            <a:rPr lang="it-IT" sz="2400" dirty="0" smtClean="0"/>
            <a:t>, è finalizzato al miglioramento delle pratiche didattiche, alla riflessione condivisa su aspetti fondamentali dell’azione di insegnamento, al confronto e supporto su aspetti concernenti l’organizzazione scolastica nel suo complesso. </a:t>
          </a:r>
          <a:endParaRPr lang="it-IT" sz="2400" i="0" dirty="0"/>
        </a:p>
      </dgm:t>
    </dgm:pt>
    <dgm:pt modelId="{5AC58FBB-497D-4745-B9A4-AEB34388320C}" type="parTrans" cxnId="{8788E1D8-3ABC-487E-98D0-F754916D884C}">
      <dgm:prSet/>
      <dgm:spPr/>
      <dgm:t>
        <a:bodyPr/>
        <a:lstStyle/>
        <a:p>
          <a:endParaRPr lang="it-IT"/>
        </a:p>
      </dgm:t>
    </dgm:pt>
    <dgm:pt modelId="{AE74F883-C209-4761-B677-7718BFC155C1}" type="sibTrans" cxnId="{8788E1D8-3ABC-487E-98D0-F754916D884C}">
      <dgm:prSet/>
      <dgm:spPr/>
      <dgm:t>
        <a:bodyPr/>
        <a:lstStyle/>
        <a:p>
          <a:endParaRPr lang="it-IT"/>
        </a:p>
      </dgm:t>
    </dgm:pt>
    <dgm:pt modelId="{AFA6ACE0-047D-4069-A2F5-CC0CE58BAB6D}" type="pres">
      <dgm:prSet presAssocID="{B112DB8E-A860-4975-8EC8-B1B46D8301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D6D69CD8-E886-4F6C-80CD-4768D8FB29DA}" type="pres">
      <dgm:prSet presAssocID="{B8EA71AE-0770-4411-A00C-B3798A3B1D4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A2BCF7C-D56D-427D-B0D5-5AE055531ACC}" type="pres">
      <dgm:prSet presAssocID="{B8EA71AE-0770-4411-A00C-B3798A3B1D4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FDBB7E4-74F2-44FB-B84E-DD5777791509}" srcId="{B112DB8E-A860-4975-8EC8-B1B46D830160}" destId="{B8EA71AE-0770-4411-A00C-B3798A3B1D47}" srcOrd="0" destOrd="0" parTransId="{65B9F7E5-5869-4257-A0B3-F0948B60DD54}" sibTransId="{B11BB424-50EA-4E45-A308-D25ACDBB523E}"/>
    <dgm:cxn modelId="{6D5C6E59-21E7-4B77-992A-F86BE33D1509}" type="presOf" srcId="{B112DB8E-A860-4975-8EC8-B1B46D830160}" destId="{AFA6ACE0-047D-4069-A2F5-CC0CE58BAB6D}" srcOrd="0" destOrd="0" presId="urn:microsoft.com/office/officeart/2005/8/layout/vList2"/>
    <dgm:cxn modelId="{8788E1D8-3ABC-487E-98D0-F754916D884C}" srcId="{B8EA71AE-0770-4411-A00C-B3798A3B1D47}" destId="{F89BE46C-EC38-4882-B4D3-16D2EA5ED467}" srcOrd="0" destOrd="0" parTransId="{5AC58FBB-497D-4745-B9A4-AEB34388320C}" sibTransId="{AE74F883-C209-4761-B677-7718BFC155C1}"/>
    <dgm:cxn modelId="{F90C7886-068F-4850-82A4-26DB412F5950}" type="presOf" srcId="{B8EA71AE-0770-4411-A00C-B3798A3B1D47}" destId="{D6D69CD8-E886-4F6C-80CD-4768D8FB29DA}" srcOrd="0" destOrd="0" presId="urn:microsoft.com/office/officeart/2005/8/layout/vList2"/>
    <dgm:cxn modelId="{3EF4100F-4248-4BAF-9F44-F3876B94B34F}" type="presOf" srcId="{F89BE46C-EC38-4882-B4D3-16D2EA5ED467}" destId="{AA2BCF7C-D56D-427D-B0D5-5AE055531ACC}" srcOrd="0" destOrd="0" presId="urn:microsoft.com/office/officeart/2005/8/layout/vList2"/>
    <dgm:cxn modelId="{FC48FEB3-505D-45FF-877B-650E9018A69D}" type="presParOf" srcId="{AFA6ACE0-047D-4069-A2F5-CC0CE58BAB6D}" destId="{D6D69CD8-E886-4F6C-80CD-4768D8FB29DA}" srcOrd="0" destOrd="0" presId="urn:microsoft.com/office/officeart/2005/8/layout/vList2"/>
    <dgm:cxn modelId="{7DF34BE5-DB5D-4EAB-B20E-B00A4F071BDE}" type="presParOf" srcId="{AFA6ACE0-047D-4069-A2F5-CC0CE58BAB6D}" destId="{AA2BCF7C-D56D-427D-B0D5-5AE055531AC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12DB8E-A860-4975-8EC8-B1B46D83016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3E16A23-1FDF-48C7-A80E-77CB473FF003}">
      <dgm:prSet phldrT="[Testo]"/>
      <dgm:spPr>
        <a:solidFill>
          <a:srgbClr val="0000FF"/>
        </a:solidFill>
      </dgm:spPr>
      <dgm:t>
        <a:bodyPr/>
        <a:lstStyle/>
        <a:p>
          <a:r>
            <a:rPr lang="it-IT" dirty="0" smtClean="0"/>
            <a:t>Evento finale (3 h)</a:t>
          </a:r>
          <a:endParaRPr lang="it-IT" dirty="0"/>
        </a:p>
      </dgm:t>
    </dgm:pt>
    <dgm:pt modelId="{1F6AABEF-454F-4FE8-A8A1-2EA1B08110B9}" type="parTrans" cxnId="{4EC304CF-98E3-4F2C-82E2-BA01E1608BD0}">
      <dgm:prSet/>
      <dgm:spPr/>
      <dgm:t>
        <a:bodyPr/>
        <a:lstStyle/>
        <a:p>
          <a:endParaRPr lang="it-IT"/>
        </a:p>
      </dgm:t>
    </dgm:pt>
    <dgm:pt modelId="{540B46B3-92B3-472E-A26A-2C52415EDDD9}" type="sibTrans" cxnId="{4EC304CF-98E3-4F2C-82E2-BA01E1608BD0}">
      <dgm:prSet/>
      <dgm:spPr/>
      <dgm:t>
        <a:bodyPr/>
        <a:lstStyle/>
        <a:p>
          <a:endParaRPr lang="it-IT"/>
        </a:p>
      </dgm:t>
    </dgm:pt>
    <dgm:pt modelId="{5EFF9B34-F6D9-41DF-A91F-D92263A5CDBD}">
      <dgm:prSet phldrT="[Testo]"/>
      <dgm:spPr/>
      <dgm:t>
        <a:bodyPr/>
        <a:lstStyle/>
        <a:p>
          <a:pPr algn="just"/>
          <a:r>
            <a:rPr lang="it-IT" dirty="0" smtClean="0">
              <a:solidFill>
                <a:schemeClr val="tx1"/>
              </a:solidFill>
            </a:rPr>
            <a:t> </a:t>
          </a:r>
          <a:r>
            <a:rPr lang="it-IT" dirty="0" smtClean="0">
              <a:sym typeface="Webdings" panose="05030102010509060703" pitchFamily="18" charset="2"/>
            </a:rPr>
            <a:t></a:t>
          </a:r>
          <a:r>
            <a:rPr lang="it-IT" dirty="0" smtClean="0"/>
            <a:t>L’incontro formativo finale, organizzato in forma di </a:t>
          </a:r>
          <a:r>
            <a:rPr lang="it-IT" b="1" dirty="0" smtClean="0"/>
            <a:t>evento di carattere professionale</a:t>
          </a:r>
          <a:r>
            <a:rPr lang="it-IT" dirty="0" smtClean="0"/>
            <a:t>, sarà finalizzato  a compiere una valutazione complessiva dell’attività svolta, anche attraverso il coinvolgimento e le </a:t>
          </a:r>
          <a:r>
            <a:rPr lang="it-IT" b="1" dirty="0" smtClean="0"/>
            <a:t>testimonianze </a:t>
          </a:r>
          <a:r>
            <a:rPr lang="it-IT" dirty="0" smtClean="0"/>
            <a:t>di esperti, di Dirigenti scolastici e tutor degli anni precedenti.</a:t>
          </a:r>
          <a:endParaRPr lang="it-IT" dirty="0"/>
        </a:p>
      </dgm:t>
    </dgm:pt>
    <dgm:pt modelId="{FD2E0DBD-ABAD-418D-A5B8-21CB38740845}" type="parTrans" cxnId="{D0309144-3CC6-432F-86DA-132EA1A9CA39}">
      <dgm:prSet/>
      <dgm:spPr/>
      <dgm:t>
        <a:bodyPr/>
        <a:lstStyle/>
        <a:p>
          <a:endParaRPr lang="it-IT"/>
        </a:p>
      </dgm:t>
    </dgm:pt>
    <dgm:pt modelId="{E4FC95A6-6D9D-48EE-AE07-45B0265AF29A}" type="sibTrans" cxnId="{D0309144-3CC6-432F-86DA-132EA1A9CA39}">
      <dgm:prSet/>
      <dgm:spPr/>
      <dgm:t>
        <a:bodyPr/>
        <a:lstStyle/>
        <a:p>
          <a:endParaRPr lang="it-IT"/>
        </a:p>
      </dgm:t>
    </dgm:pt>
    <dgm:pt modelId="{AFA6ACE0-047D-4069-A2F5-CC0CE58BAB6D}" type="pres">
      <dgm:prSet presAssocID="{B112DB8E-A860-4975-8EC8-B1B46D8301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1BD6439-601A-4A28-8006-A3301872F552}" type="pres">
      <dgm:prSet presAssocID="{03E16A23-1FDF-48C7-A80E-77CB473FF00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BB325EF-C7C2-4951-BA1B-3497765AE77B}" type="pres">
      <dgm:prSet presAssocID="{03E16A23-1FDF-48C7-A80E-77CB473FF00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0309144-3CC6-432F-86DA-132EA1A9CA39}" srcId="{03E16A23-1FDF-48C7-A80E-77CB473FF003}" destId="{5EFF9B34-F6D9-41DF-A91F-D92263A5CDBD}" srcOrd="0" destOrd="0" parTransId="{FD2E0DBD-ABAD-418D-A5B8-21CB38740845}" sibTransId="{E4FC95A6-6D9D-48EE-AE07-45B0265AF29A}"/>
    <dgm:cxn modelId="{F5A30F02-1F08-4335-92DC-BCD3383DE1D9}" type="presOf" srcId="{5EFF9B34-F6D9-41DF-A91F-D92263A5CDBD}" destId="{CBB325EF-C7C2-4951-BA1B-3497765AE77B}" srcOrd="0" destOrd="0" presId="urn:microsoft.com/office/officeart/2005/8/layout/vList2"/>
    <dgm:cxn modelId="{50F4352A-61E3-4BA0-A692-3BE1C6EA6DD6}" type="presOf" srcId="{B112DB8E-A860-4975-8EC8-B1B46D830160}" destId="{AFA6ACE0-047D-4069-A2F5-CC0CE58BAB6D}" srcOrd="0" destOrd="0" presId="urn:microsoft.com/office/officeart/2005/8/layout/vList2"/>
    <dgm:cxn modelId="{4EC304CF-98E3-4F2C-82E2-BA01E1608BD0}" srcId="{B112DB8E-A860-4975-8EC8-B1B46D830160}" destId="{03E16A23-1FDF-48C7-A80E-77CB473FF003}" srcOrd="0" destOrd="0" parTransId="{1F6AABEF-454F-4FE8-A8A1-2EA1B08110B9}" sibTransId="{540B46B3-92B3-472E-A26A-2C52415EDDD9}"/>
    <dgm:cxn modelId="{BE832865-C14E-4F7F-B435-6E5A5FF227AB}" type="presOf" srcId="{03E16A23-1FDF-48C7-A80E-77CB473FF003}" destId="{01BD6439-601A-4A28-8006-A3301872F552}" srcOrd="0" destOrd="0" presId="urn:microsoft.com/office/officeart/2005/8/layout/vList2"/>
    <dgm:cxn modelId="{3F018039-EF50-41C2-9AE5-67E4C59CC7CB}" type="presParOf" srcId="{AFA6ACE0-047D-4069-A2F5-CC0CE58BAB6D}" destId="{01BD6439-601A-4A28-8006-A3301872F552}" srcOrd="0" destOrd="0" presId="urn:microsoft.com/office/officeart/2005/8/layout/vList2"/>
    <dgm:cxn modelId="{8E7F48C7-6697-42C7-ABD4-9C910EB9F222}" type="presParOf" srcId="{AFA6ACE0-047D-4069-A2F5-CC0CE58BAB6D}" destId="{CBB325EF-C7C2-4951-BA1B-3497765AE77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69CD8-E886-4F6C-80CD-4768D8FB29DA}">
      <dsp:nvSpPr>
        <dsp:cNvPr id="0" name=""/>
        <dsp:cNvSpPr/>
      </dsp:nvSpPr>
      <dsp:spPr>
        <a:xfrm>
          <a:off x="0" y="159539"/>
          <a:ext cx="7740227" cy="1003860"/>
        </a:xfrm>
        <a:prstGeom prst="roundRect">
          <a:avLst/>
        </a:prstGeom>
        <a:solidFill>
          <a:srgbClr val="0066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400" kern="1200" dirty="0" smtClean="0"/>
            <a:t>Primo incontro (3 h)</a:t>
          </a:r>
          <a:endParaRPr lang="it-IT" sz="4400" kern="1200" dirty="0"/>
        </a:p>
      </dsp:txBody>
      <dsp:txXfrm>
        <a:off x="49004" y="208543"/>
        <a:ext cx="7642219" cy="905852"/>
      </dsp:txXfrm>
    </dsp:sp>
    <dsp:sp modelId="{AA2BCF7C-D56D-427D-B0D5-5AE055531ACC}">
      <dsp:nvSpPr>
        <dsp:cNvPr id="0" name=""/>
        <dsp:cNvSpPr/>
      </dsp:nvSpPr>
      <dsp:spPr>
        <a:xfrm>
          <a:off x="0" y="1163399"/>
          <a:ext cx="7740227" cy="3187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752" tIns="55880" rIns="312928" bIns="5588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3400" b="1" kern="1200" dirty="0" smtClean="0">
              <a:sym typeface="Webdings" panose="05030102010509060703" pitchFamily="18" charset="2"/>
            </a:rPr>
            <a:t></a:t>
          </a:r>
          <a:r>
            <a:rPr lang="it-IT" sz="3400" b="1" kern="1200" dirty="0" smtClean="0"/>
            <a:t>Nel corso dell’incontro formativo propedeutico,</a:t>
          </a:r>
          <a:r>
            <a:rPr lang="it-IT" sz="3400" kern="1200" dirty="0" smtClean="0"/>
            <a:t> aperto, su richiesta, anche ai tutor saranno fornite indicazioni sulle diverse fasi del percorso di formazione e si illustreranno i materiali didattici di supporto alla corretta gestione delle attività. </a:t>
          </a:r>
          <a:endParaRPr lang="it-IT" sz="3400" i="0" kern="1200" dirty="0"/>
        </a:p>
      </dsp:txBody>
      <dsp:txXfrm>
        <a:off x="0" y="1163399"/>
        <a:ext cx="7740227" cy="3187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69CD8-E886-4F6C-80CD-4768D8FB29DA}">
      <dsp:nvSpPr>
        <dsp:cNvPr id="0" name=""/>
        <dsp:cNvSpPr/>
      </dsp:nvSpPr>
      <dsp:spPr>
        <a:xfrm>
          <a:off x="0" y="2473"/>
          <a:ext cx="7621680" cy="766263"/>
        </a:xfrm>
        <a:prstGeom prst="roundRect">
          <a:avLst/>
        </a:prstGeom>
        <a:solidFill>
          <a:srgbClr val="0156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kern="1200" dirty="0" smtClean="0"/>
            <a:t>Laboratori formativi dedicati  (12 h)</a:t>
          </a:r>
          <a:endParaRPr lang="it-IT" sz="3600" kern="1200" dirty="0"/>
        </a:p>
      </dsp:txBody>
      <dsp:txXfrm>
        <a:off x="37406" y="39879"/>
        <a:ext cx="7546868" cy="691451"/>
      </dsp:txXfrm>
    </dsp:sp>
    <dsp:sp modelId="{AA2BCF7C-D56D-427D-B0D5-5AE055531ACC}">
      <dsp:nvSpPr>
        <dsp:cNvPr id="0" name=""/>
        <dsp:cNvSpPr/>
      </dsp:nvSpPr>
      <dsp:spPr>
        <a:xfrm>
          <a:off x="0" y="768736"/>
          <a:ext cx="7621680" cy="3408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988" tIns="30480" rIns="170688" bIns="3048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2400" kern="1200" dirty="0" smtClean="0"/>
            <a:t>I laboratori saranno articolati in</a:t>
          </a:r>
          <a:r>
            <a:rPr lang="it-IT" sz="2400" b="1" kern="1200" dirty="0" smtClean="0"/>
            <a:t> incontri in presenza della durata complessiva di 12 ore; </a:t>
          </a:r>
          <a:r>
            <a:rPr lang="it-IT" sz="2400" kern="1200" dirty="0" smtClean="0"/>
            <a:t>saranno progettati a livello di singola scuola polo, sulla base delle tematiche indicate dal D.M. n. 850/2015, dedicando una specifica attenzione ai temi dell’</a:t>
          </a:r>
          <a:r>
            <a:rPr lang="it-IT" sz="2400" b="1" kern="1200" dirty="0" smtClean="0"/>
            <a:t>educazione alla sostenibilità</a:t>
          </a:r>
          <a:r>
            <a:rPr lang="it-IT" sz="2400" kern="1200" dirty="0" smtClean="0"/>
            <a:t>.</a:t>
          </a:r>
          <a:endParaRPr lang="it-IT" sz="2400" i="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2400" kern="1200" dirty="0" smtClean="0">
              <a:solidFill>
                <a:schemeClr val="tx1"/>
              </a:solidFill>
            </a:rPr>
            <a:t> Si caratterizzano per l’adozione di metodologie attive e per i contenuti strettamente attinenti all’insegnamento.</a:t>
          </a:r>
          <a:endParaRPr lang="it-IT" sz="2400" i="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2400" i="0" kern="1200" dirty="0" smtClean="0"/>
            <a:t>La documentazione prodotta e i materiali didattici, realizzati dai docenti neoassunti nel corso delle attività laboratoriali, confluiranno nel </a:t>
          </a:r>
          <a:r>
            <a:rPr lang="it-IT" sz="2400" b="1" i="0" kern="1200" dirty="0" smtClean="0"/>
            <a:t>Portfolio professionale del docente. </a:t>
          </a:r>
          <a:endParaRPr lang="it-IT" sz="2400" b="1" i="0" kern="1200" dirty="0"/>
        </a:p>
      </dsp:txBody>
      <dsp:txXfrm>
        <a:off x="0" y="768736"/>
        <a:ext cx="7621680" cy="34086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21D8D-ED94-4ABD-8632-932A01257A11}">
      <dsp:nvSpPr>
        <dsp:cNvPr id="0" name=""/>
        <dsp:cNvSpPr/>
      </dsp:nvSpPr>
      <dsp:spPr>
        <a:xfrm>
          <a:off x="-7620734" y="-1165638"/>
          <a:ext cx="9076851" cy="9076851"/>
        </a:xfrm>
        <a:prstGeom prst="blockArc">
          <a:avLst>
            <a:gd name="adj1" fmla="val 18900000"/>
            <a:gd name="adj2" fmla="val 2700000"/>
            <a:gd name="adj3" fmla="val 238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26F3A0-2E43-4C84-B1A2-7AF9337B3E5F}">
      <dsp:nvSpPr>
        <dsp:cNvPr id="0" name=""/>
        <dsp:cNvSpPr/>
      </dsp:nvSpPr>
      <dsp:spPr>
        <a:xfrm>
          <a:off x="473202" y="306653"/>
          <a:ext cx="7669817" cy="613037"/>
        </a:xfrm>
        <a:prstGeom prst="rect">
          <a:avLst/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6599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nuove risorse digitali e loro impatto sulla didattica</a:t>
          </a:r>
          <a:endParaRPr lang="it-IT" sz="2800" kern="1200" dirty="0"/>
        </a:p>
      </dsp:txBody>
      <dsp:txXfrm>
        <a:off x="473202" y="306653"/>
        <a:ext cx="7669817" cy="613037"/>
      </dsp:txXfrm>
    </dsp:sp>
    <dsp:sp modelId="{52B595C9-C4EE-4219-8904-76CDDA47394D}">
      <dsp:nvSpPr>
        <dsp:cNvPr id="0" name=""/>
        <dsp:cNvSpPr/>
      </dsp:nvSpPr>
      <dsp:spPr>
        <a:xfrm>
          <a:off x="90053" y="230024"/>
          <a:ext cx="766297" cy="766297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0F205C-8C6E-48C7-BFAD-B75989C9001D}">
      <dsp:nvSpPr>
        <dsp:cNvPr id="0" name=""/>
        <dsp:cNvSpPr/>
      </dsp:nvSpPr>
      <dsp:spPr>
        <a:xfrm>
          <a:off x="1028362" y="1226750"/>
          <a:ext cx="7114656" cy="613037"/>
        </a:xfrm>
        <a:prstGeom prst="rect">
          <a:avLst/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6599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gestione della classe e problematiche relazionali</a:t>
          </a:r>
          <a:endParaRPr lang="it-IT" sz="2800" kern="1200" dirty="0"/>
        </a:p>
      </dsp:txBody>
      <dsp:txXfrm>
        <a:off x="1028362" y="1226750"/>
        <a:ext cx="7114656" cy="613037"/>
      </dsp:txXfrm>
    </dsp:sp>
    <dsp:sp modelId="{891B95F4-A02D-444E-A565-A54823F6C74F}">
      <dsp:nvSpPr>
        <dsp:cNvPr id="0" name=""/>
        <dsp:cNvSpPr/>
      </dsp:nvSpPr>
      <dsp:spPr>
        <a:xfrm>
          <a:off x="645214" y="1150120"/>
          <a:ext cx="766297" cy="766297"/>
        </a:xfrm>
        <a:prstGeom prst="ellipse">
          <a:avLst/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33426-9AD1-4C70-B603-0198F711EDBE}">
      <dsp:nvSpPr>
        <dsp:cNvPr id="0" name=""/>
        <dsp:cNvSpPr/>
      </dsp:nvSpPr>
      <dsp:spPr>
        <a:xfrm>
          <a:off x="1332588" y="2146171"/>
          <a:ext cx="6810431" cy="613037"/>
        </a:xfrm>
        <a:prstGeom prst="rect">
          <a:avLst/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6599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valutazione didattica e valutazione di sistema</a:t>
          </a:r>
          <a:endParaRPr lang="it-IT" sz="2800" kern="1200" dirty="0"/>
        </a:p>
      </dsp:txBody>
      <dsp:txXfrm>
        <a:off x="1332588" y="2146171"/>
        <a:ext cx="6810431" cy="613037"/>
      </dsp:txXfrm>
    </dsp:sp>
    <dsp:sp modelId="{213691A4-7F22-4F65-9989-8F8EBD22FA3D}">
      <dsp:nvSpPr>
        <dsp:cNvPr id="0" name=""/>
        <dsp:cNvSpPr/>
      </dsp:nvSpPr>
      <dsp:spPr>
        <a:xfrm>
          <a:off x="949439" y="2069542"/>
          <a:ext cx="766297" cy="766297"/>
        </a:xfrm>
        <a:prstGeom prst="ellipse">
          <a:avLst/>
        </a:prstGeom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4A039C-63B8-4F2A-A3FC-4D11C7B5E3E2}">
      <dsp:nvSpPr>
        <dsp:cNvPr id="0" name=""/>
        <dsp:cNvSpPr/>
      </dsp:nvSpPr>
      <dsp:spPr>
        <a:xfrm>
          <a:off x="1429724" y="3066268"/>
          <a:ext cx="6713295" cy="613037"/>
        </a:xfrm>
        <a:prstGeom prst="rect">
          <a:avLst/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6599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bisogni educativi speciali</a:t>
          </a:r>
          <a:endParaRPr lang="it-IT" sz="2800" kern="1200" dirty="0"/>
        </a:p>
      </dsp:txBody>
      <dsp:txXfrm>
        <a:off x="1429724" y="3066268"/>
        <a:ext cx="6713295" cy="613037"/>
      </dsp:txXfrm>
    </dsp:sp>
    <dsp:sp modelId="{682D6AA8-861A-4B2C-973B-C869A10D42B4}">
      <dsp:nvSpPr>
        <dsp:cNvPr id="0" name=""/>
        <dsp:cNvSpPr/>
      </dsp:nvSpPr>
      <dsp:spPr>
        <a:xfrm>
          <a:off x="1046575" y="2989638"/>
          <a:ext cx="766297" cy="766297"/>
        </a:xfrm>
        <a:prstGeom prst="ellipse">
          <a:avLst/>
        </a:prstGeom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C58E60-159A-46B7-AEBC-DF00AC1C76D3}">
      <dsp:nvSpPr>
        <dsp:cNvPr id="0" name=""/>
        <dsp:cNvSpPr/>
      </dsp:nvSpPr>
      <dsp:spPr>
        <a:xfrm>
          <a:off x="1332588" y="3986364"/>
          <a:ext cx="6810431" cy="613037"/>
        </a:xfrm>
        <a:prstGeom prst="rect">
          <a:avLst/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6599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contrasto alla dispersione scolastica</a:t>
          </a:r>
          <a:endParaRPr lang="it-IT" sz="2800" kern="1200" dirty="0"/>
        </a:p>
      </dsp:txBody>
      <dsp:txXfrm>
        <a:off x="1332588" y="3986364"/>
        <a:ext cx="6810431" cy="613037"/>
      </dsp:txXfrm>
    </dsp:sp>
    <dsp:sp modelId="{951386EF-4600-42B6-BF7A-7EE7BE30984D}">
      <dsp:nvSpPr>
        <dsp:cNvPr id="0" name=""/>
        <dsp:cNvSpPr/>
      </dsp:nvSpPr>
      <dsp:spPr>
        <a:xfrm>
          <a:off x="949439" y="3909734"/>
          <a:ext cx="766297" cy="766297"/>
        </a:xfrm>
        <a:prstGeom prst="ellipse">
          <a:avLst/>
        </a:prstGeom>
        <a:blipFill dpi="0"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76075C-C8CC-47D1-ACBD-AEFC1125971B}">
      <dsp:nvSpPr>
        <dsp:cNvPr id="0" name=""/>
        <dsp:cNvSpPr/>
      </dsp:nvSpPr>
      <dsp:spPr>
        <a:xfrm>
          <a:off x="1044726" y="4845831"/>
          <a:ext cx="7114656" cy="613037"/>
        </a:xfrm>
        <a:prstGeom prst="rect">
          <a:avLst/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6599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inclusione sociale e dinamiche interculturali</a:t>
          </a:r>
          <a:endParaRPr lang="it-IT" sz="2800" kern="1200" dirty="0"/>
        </a:p>
      </dsp:txBody>
      <dsp:txXfrm>
        <a:off x="1044726" y="4845831"/>
        <a:ext cx="7114656" cy="613037"/>
      </dsp:txXfrm>
    </dsp:sp>
    <dsp:sp modelId="{57E2FF3F-F9FE-4697-BA6D-F518DE5B11AB}">
      <dsp:nvSpPr>
        <dsp:cNvPr id="0" name=""/>
        <dsp:cNvSpPr/>
      </dsp:nvSpPr>
      <dsp:spPr>
        <a:xfrm>
          <a:off x="645214" y="4829156"/>
          <a:ext cx="766297" cy="766297"/>
        </a:xfrm>
        <a:prstGeom prst="ellipse">
          <a:avLst/>
        </a:prstGeom>
        <a:blipFill dpi="0" rotWithShape="0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5362F7-2E72-401F-A802-A21F89997E2E}">
      <dsp:nvSpPr>
        <dsp:cNvPr id="0" name=""/>
        <dsp:cNvSpPr/>
      </dsp:nvSpPr>
      <dsp:spPr>
        <a:xfrm>
          <a:off x="473202" y="5661005"/>
          <a:ext cx="7669817" cy="613037"/>
        </a:xfrm>
        <a:prstGeom prst="rect">
          <a:avLst/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6599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orientamento e alternanza scuola-lavoro</a:t>
          </a:r>
          <a:endParaRPr lang="it-IT" sz="2800" kern="1200" dirty="0"/>
        </a:p>
      </dsp:txBody>
      <dsp:txXfrm>
        <a:off x="473202" y="5661005"/>
        <a:ext cx="7669817" cy="613037"/>
      </dsp:txXfrm>
    </dsp:sp>
    <dsp:sp modelId="{BAA57FD9-3D97-4F74-A9F1-0A6F620FD903}">
      <dsp:nvSpPr>
        <dsp:cNvPr id="0" name=""/>
        <dsp:cNvSpPr/>
      </dsp:nvSpPr>
      <dsp:spPr>
        <a:xfrm>
          <a:off x="90053" y="5629342"/>
          <a:ext cx="766297" cy="766297"/>
        </a:xfrm>
        <a:prstGeom prst="ellipse">
          <a:avLst/>
        </a:prstGeom>
        <a:blipFill dpi="0" rotWithShape="0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69CD8-E886-4F6C-80CD-4768D8FB29DA}">
      <dsp:nvSpPr>
        <dsp:cNvPr id="0" name=""/>
        <dsp:cNvSpPr/>
      </dsp:nvSpPr>
      <dsp:spPr>
        <a:xfrm>
          <a:off x="0" y="3567"/>
          <a:ext cx="7621680" cy="811008"/>
        </a:xfrm>
        <a:prstGeom prst="roundRect">
          <a:avLst/>
        </a:prstGeom>
        <a:solidFill>
          <a:srgbClr val="0156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kern="1200" dirty="0" smtClean="0"/>
            <a:t>Formazione on line  (20 h)</a:t>
          </a:r>
          <a:endParaRPr lang="it-IT" sz="3600" kern="1200" dirty="0"/>
        </a:p>
      </dsp:txBody>
      <dsp:txXfrm>
        <a:off x="39590" y="43157"/>
        <a:ext cx="7542500" cy="731828"/>
      </dsp:txXfrm>
    </dsp:sp>
    <dsp:sp modelId="{AA2BCF7C-D56D-427D-B0D5-5AE055531ACC}">
      <dsp:nvSpPr>
        <dsp:cNvPr id="0" name=""/>
        <dsp:cNvSpPr/>
      </dsp:nvSpPr>
      <dsp:spPr>
        <a:xfrm>
          <a:off x="0" y="814576"/>
          <a:ext cx="7621680" cy="3361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988" tIns="35560" rIns="199136" bIns="35560" numCol="1" spcCol="1270" anchor="t" anchorCtr="0">
          <a:noAutofit/>
        </a:bodyPr>
        <a:lstStyle/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it-IT" sz="2800" i="0" kern="1200" dirty="0"/>
        </a:p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2800" b="1" kern="1200" dirty="0" smtClean="0">
              <a:sym typeface="Webdings" panose="05030102010509060703" pitchFamily="18" charset="2"/>
            </a:rPr>
            <a:t></a:t>
          </a:r>
          <a:r>
            <a:rPr lang="it-IT" sz="2800" kern="1200" dirty="0" smtClean="0"/>
            <a:t>Al fine di supportare le attività laboratoriali e di documentare le esperienze formative,</a:t>
          </a:r>
          <a:r>
            <a:rPr lang="it-IT" sz="2800" b="1" kern="1200" dirty="0" smtClean="0"/>
            <a:t> la piattaforma </a:t>
          </a:r>
          <a:r>
            <a:rPr lang="it-IT" sz="2800" kern="1200" dirty="0" smtClean="0"/>
            <a:t>INDIRE offrirà utili materiali didattici e strumenti finalizzati</a:t>
          </a:r>
          <a:r>
            <a:rPr lang="it-IT" sz="2800" b="1" kern="1200" dirty="0" smtClean="0"/>
            <a:t> </a:t>
          </a:r>
          <a:r>
            <a:rPr lang="it-IT" sz="2800" kern="1200" dirty="0" smtClean="0"/>
            <a:t>all’analisi, alla riflessione e alla documentazione del percorso formativo, attraverso  un ambiente digitale dedicato. La durata della formazione on line è stimata forfettariamente in 20 ore</a:t>
          </a:r>
          <a:r>
            <a:rPr lang="it-IT" sz="2800" kern="1200" dirty="0" smtClean="0">
              <a:solidFill>
                <a:schemeClr val="tx1"/>
              </a:solidFill>
            </a:rPr>
            <a:t>. </a:t>
          </a:r>
          <a:endParaRPr lang="it-IT" sz="2800" i="0" kern="1200" dirty="0"/>
        </a:p>
      </dsp:txBody>
      <dsp:txXfrm>
        <a:off x="0" y="814576"/>
        <a:ext cx="7621680" cy="33616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69CD8-E886-4F6C-80CD-4768D8FB29DA}">
      <dsp:nvSpPr>
        <dsp:cNvPr id="0" name=""/>
        <dsp:cNvSpPr/>
      </dsp:nvSpPr>
      <dsp:spPr>
        <a:xfrm>
          <a:off x="0" y="522841"/>
          <a:ext cx="7621680" cy="1216800"/>
        </a:xfrm>
        <a:prstGeom prst="roundRect">
          <a:avLst/>
        </a:prstGeom>
        <a:solidFill>
          <a:srgbClr val="0156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kern="1200" dirty="0" smtClean="0"/>
            <a:t>Osservazione reciproca in classe (12 h)</a:t>
          </a:r>
          <a:endParaRPr lang="it-IT" sz="3600" kern="1200" dirty="0"/>
        </a:p>
      </dsp:txBody>
      <dsp:txXfrm>
        <a:off x="59399" y="582240"/>
        <a:ext cx="7502882" cy="1098002"/>
      </dsp:txXfrm>
    </dsp:sp>
    <dsp:sp modelId="{AA2BCF7C-D56D-427D-B0D5-5AE055531ACC}">
      <dsp:nvSpPr>
        <dsp:cNvPr id="0" name=""/>
        <dsp:cNvSpPr/>
      </dsp:nvSpPr>
      <dsp:spPr>
        <a:xfrm>
          <a:off x="0" y="1739641"/>
          <a:ext cx="7621680" cy="1917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988" tIns="30480" rIns="170688" bIns="3048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2400" b="1" kern="1200" dirty="0" smtClean="0">
              <a:sym typeface="Webdings" panose="05030102010509060703" pitchFamily="18" charset="2"/>
            </a:rPr>
            <a:t></a:t>
          </a:r>
          <a:r>
            <a:rPr lang="it-IT" sz="2400" kern="1200" dirty="0" smtClean="0"/>
            <a:t>Il peer to peer, realizzato dal </a:t>
          </a:r>
          <a:r>
            <a:rPr lang="it-IT" sz="2400" b="1" kern="1200" dirty="0" smtClean="0"/>
            <a:t>docente neoassunto</a:t>
          </a:r>
          <a:r>
            <a:rPr lang="it-IT" sz="2400" kern="1200" dirty="0" smtClean="0"/>
            <a:t> e dal </a:t>
          </a:r>
          <a:r>
            <a:rPr lang="it-IT" sz="2400" b="1" kern="1200" dirty="0" smtClean="0"/>
            <a:t>mentore (tutor)</a:t>
          </a:r>
          <a:r>
            <a:rPr lang="it-IT" sz="2400" kern="1200" dirty="0" smtClean="0"/>
            <a:t>, è finalizzato al miglioramento delle pratiche didattiche, alla riflessione condivisa su aspetti fondamentali dell’azione di insegnamento, al confronto e supporto su aspetti concernenti l’organizzazione scolastica nel suo complesso. </a:t>
          </a:r>
          <a:endParaRPr lang="it-IT" sz="2400" i="0" kern="1200" dirty="0"/>
        </a:p>
      </dsp:txBody>
      <dsp:txXfrm>
        <a:off x="0" y="1739641"/>
        <a:ext cx="7621680" cy="19173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BD6439-601A-4A28-8006-A3301872F552}">
      <dsp:nvSpPr>
        <dsp:cNvPr id="0" name=""/>
        <dsp:cNvSpPr/>
      </dsp:nvSpPr>
      <dsp:spPr>
        <a:xfrm>
          <a:off x="0" y="260002"/>
          <a:ext cx="7740227" cy="935415"/>
        </a:xfrm>
        <a:prstGeom prst="roundRect">
          <a:avLst/>
        </a:prstGeom>
        <a:solidFill>
          <a:srgbClr val="0000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100" kern="1200" dirty="0" smtClean="0"/>
            <a:t>Evento finale (3 h)</a:t>
          </a:r>
          <a:endParaRPr lang="it-IT" sz="4100" kern="1200" dirty="0"/>
        </a:p>
      </dsp:txBody>
      <dsp:txXfrm>
        <a:off x="45663" y="305665"/>
        <a:ext cx="7648901" cy="844089"/>
      </dsp:txXfrm>
    </dsp:sp>
    <dsp:sp modelId="{CBB325EF-C7C2-4951-BA1B-3497765AE77B}">
      <dsp:nvSpPr>
        <dsp:cNvPr id="0" name=""/>
        <dsp:cNvSpPr/>
      </dsp:nvSpPr>
      <dsp:spPr>
        <a:xfrm>
          <a:off x="0" y="1195417"/>
          <a:ext cx="7740227" cy="3055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752" tIns="52070" rIns="291592" bIns="52070" numCol="1" spcCol="1270" anchor="t" anchorCtr="0">
          <a:noAutofit/>
        </a:bodyPr>
        <a:lstStyle/>
        <a:p>
          <a:pPr marL="285750" lvl="1" indent="-285750" algn="just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3200" kern="1200" dirty="0" smtClean="0">
              <a:solidFill>
                <a:schemeClr val="tx1"/>
              </a:solidFill>
            </a:rPr>
            <a:t> </a:t>
          </a:r>
          <a:r>
            <a:rPr lang="it-IT" sz="3200" kern="1200" dirty="0" smtClean="0">
              <a:sym typeface="Webdings" panose="05030102010509060703" pitchFamily="18" charset="2"/>
            </a:rPr>
            <a:t></a:t>
          </a:r>
          <a:r>
            <a:rPr lang="it-IT" sz="3200" kern="1200" dirty="0" smtClean="0"/>
            <a:t>L’incontro formativo finale, organizzato in forma di </a:t>
          </a:r>
          <a:r>
            <a:rPr lang="it-IT" sz="3200" b="1" kern="1200" dirty="0" smtClean="0"/>
            <a:t>evento di carattere professionale</a:t>
          </a:r>
          <a:r>
            <a:rPr lang="it-IT" sz="3200" kern="1200" dirty="0" smtClean="0"/>
            <a:t>, sarà finalizzato  a compiere una valutazione complessiva dell’attività svolta, anche attraverso il coinvolgimento e le </a:t>
          </a:r>
          <a:r>
            <a:rPr lang="it-IT" sz="3200" b="1" kern="1200" dirty="0" smtClean="0"/>
            <a:t>testimonianze </a:t>
          </a:r>
          <a:r>
            <a:rPr lang="it-IT" sz="3200" kern="1200" dirty="0" smtClean="0"/>
            <a:t>di esperti, di Dirigenti scolastici e tutor degli anni precedenti.</a:t>
          </a:r>
          <a:endParaRPr lang="it-IT" sz="3200" kern="1200" dirty="0"/>
        </a:p>
      </dsp:txBody>
      <dsp:txXfrm>
        <a:off x="0" y="1195417"/>
        <a:ext cx="7740227" cy="3055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0E59C-83B1-401C-970D-BC2AA7E49226}" type="datetimeFigureOut">
              <a:rPr lang="it-IT" smtClean="0"/>
              <a:t>15/10/2019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D147A-8CDA-4EBE-B9D7-0B9A944E35C1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67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D147A-8CDA-4EBE-B9D7-0B9A944E35C1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4633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D147A-8CDA-4EBE-B9D7-0B9A944E35C1}" type="slidenum">
              <a:rPr lang="it-IT" smtClean="0"/>
              <a:t>25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2381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D147A-8CDA-4EBE-B9D7-0B9A944E35C1}" type="slidenum">
              <a:rPr lang="it-IT" smtClean="0"/>
              <a:t>35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728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D147A-8CDA-4EBE-B9D7-0B9A944E35C1}" type="slidenum">
              <a:rPr lang="it-IT" smtClean="0"/>
              <a:t>36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6316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156 VISITING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D147A-8CDA-4EBE-B9D7-0B9A944E35C1}" type="slidenum">
              <a:rPr lang="it-IT" smtClean="0"/>
              <a:t>42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0912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092CF-78A5-4222-BBDA-162329BD4D2B}" type="slidenum">
              <a:rPr lang="it-IT" smtClean="0"/>
              <a:t>45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5238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092CF-78A5-4222-BBDA-162329BD4D2B}" type="slidenum">
              <a:rPr lang="it-IT" smtClean="0"/>
              <a:pPr/>
              <a:t>46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1197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092CF-78A5-4222-BBDA-162329BD4D2B}" type="slidenum">
              <a:rPr lang="it-IT" smtClean="0"/>
              <a:t>48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702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092CF-78A5-4222-BBDA-162329BD4D2B}" type="slidenum">
              <a:rPr lang="it-IT" smtClean="0"/>
              <a:t>50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8067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D147A-8CDA-4EBE-B9D7-0B9A944E35C1}" type="slidenum">
              <a:rPr lang="it-IT" smtClean="0"/>
              <a:t>52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0449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D147A-8CDA-4EBE-B9D7-0B9A944E35C1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3313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D147A-8CDA-4EBE-B9D7-0B9A944E35C1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158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D147A-8CDA-4EBE-B9D7-0B9A944E35C1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2736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D147A-8CDA-4EBE-B9D7-0B9A944E35C1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8865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D147A-8CDA-4EBE-B9D7-0B9A944E35C1}" type="slidenum">
              <a:rPr lang="it-IT" smtClean="0"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41472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D147A-8CDA-4EBE-B9D7-0B9A944E35C1}" type="slidenum">
              <a:rPr lang="it-IT" smtClean="0"/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37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D147A-8CDA-4EBE-B9D7-0B9A944E35C1}" type="slidenum">
              <a:rPr lang="it-IT" smtClean="0"/>
              <a:t>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9551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D147A-8CDA-4EBE-B9D7-0B9A944E35C1}" type="slidenum">
              <a:rPr lang="it-IT" smtClean="0"/>
              <a:t>24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577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28C150D-CD09-430A-A538-FC191C828333}" type="datetimeFigureOut">
              <a:rPr lang="it-IT" smtClean="0"/>
              <a:t>15/10/2019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43C0589-0020-43CB-BECD-F826D7A83C92}" type="slidenum">
              <a:rPr lang="it-IT" smtClean="0"/>
              <a:t>‹N›</a:t>
            </a:fld>
            <a:endParaRPr lang="it-IT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217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C150D-CD09-430A-A538-FC191C828333}" type="datetimeFigureOut">
              <a:rPr lang="it-IT" smtClean="0"/>
              <a:t>15/10/2019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0589-0020-43CB-BECD-F826D7A83C9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969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C150D-CD09-430A-A538-FC191C828333}" type="datetimeFigureOut">
              <a:rPr lang="it-IT" smtClean="0"/>
              <a:t>15/10/2019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0589-0020-43CB-BECD-F826D7A83C92}" type="slidenum">
              <a:rPr lang="it-IT" smtClean="0"/>
              <a:t>‹N›</a:t>
            </a:fld>
            <a:endParaRPr lang="it-IT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585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C150D-CD09-430A-A538-FC191C828333}" type="datetimeFigureOut">
              <a:rPr lang="it-IT" smtClean="0"/>
              <a:t>15/10/2019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0589-0020-43CB-BECD-F826D7A83C92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323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C150D-CD09-430A-A538-FC191C828333}" type="datetimeFigureOut">
              <a:rPr lang="it-IT" smtClean="0"/>
              <a:t>15/10/2019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0589-0020-43CB-BECD-F826D7A83C9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3137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C150D-CD09-430A-A538-FC191C828333}" type="datetimeFigureOut">
              <a:rPr lang="it-IT" smtClean="0"/>
              <a:t>15/10/2019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0589-0020-43CB-BECD-F826D7A83C92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252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C150D-CD09-430A-A538-FC191C828333}" type="datetimeFigureOut">
              <a:rPr lang="it-IT" smtClean="0"/>
              <a:t>15/10/2019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0589-0020-43CB-BECD-F826D7A83C92}" type="slidenum">
              <a:rPr lang="it-IT" smtClean="0"/>
              <a:t>‹N›</a:t>
            </a:fld>
            <a:endParaRPr lang="it-IT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205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C150D-CD09-430A-A538-FC191C828333}" type="datetimeFigureOut">
              <a:rPr lang="it-IT" smtClean="0"/>
              <a:t>15/10/2019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0589-0020-43CB-BECD-F826D7A83C92}" type="slidenum">
              <a:rPr lang="it-IT" smtClean="0"/>
              <a:t>‹N›</a:t>
            </a:fld>
            <a:endParaRPr lang="it-IT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824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C150D-CD09-430A-A538-FC191C828333}" type="datetimeFigureOut">
              <a:rPr lang="it-IT" smtClean="0"/>
              <a:t>15/10/2019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0589-0020-43CB-BECD-F826D7A83C92}" type="slidenum">
              <a:rPr lang="it-IT" smtClean="0"/>
              <a:t>‹N›</a:t>
            </a:fld>
            <a:endParaRPr lang="it-IT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007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C150D-CD09-430A-A538-FC191C828333}" type="datetimeFigureOut">
              <a:rPr lang="it-IT" smtClean="0"/>
              <a:t>15/10/2019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0589-0020-43CB-BECD-F826D7A83C9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6915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C150D-CD09-430A-A538-FC191C828333}" type="datetimeFigureOut">
              <a:rPr lang="it-IT" smtClean="0"/>
              <a:t>15/10/2019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0589-0020-43CB-BECD-F826D7A83C92}" type="slidenum">
              <a:rPr lang="it-IT" smtClean="0"/>
              <a:t>‹N›</a:t>
            </a:fld>
            <a:endParaRPr lang="it-IT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64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C150D-CD09-430A-A538-FC191C828333}" type="datetimeFigureOut">
              <a:rPr lang="it-IT" smtClean="0"/>
              <a:t>15/10/2019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0589-0020-43CB-BECD-F826D7A83C9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4627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C150D-CD09-430A-A538-FC191C828333}" type="datetimeFigureOut">
              <a:rPr lang="it-IT" smtClean="0"/>
              <a:t>15/10/2019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0589-0020-43CB-BECD-F826D7A83C92}" type="slidenum">
              <a:rPr lang="it-IT" smtClean="0"/>
              <a:t>‹N›</a:t>
            </a:fld>
            <a:endParaRPr lang="it-IT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68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C150D-CD09-430A-A538-FC191C828333}" type="datetimeFigureOut">
              <a:rPr lang="it-IT" smtClean="0"/>
              <a:t>15/10/2019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0589-0020-43CB-BECD-F826D7A83C92}" type="slidenum">
              <a:rPr lang="it-IT" smtClean="0"/>
              <a:t>‹N›</a:t>
            </a:fld>
            <a:endParaRPr lang="it-IT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701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C150D-CD09-430A-A538-FC191C828333}" type="datetimeFigureOut">
              <a:rPr lang="it-IT" smtClean="0"/>
              <a:t>15/10/2019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0589-0020-43CB-BECD-F826D7A83C9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28740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C150D-CD09-430A-A538-FC191C828333}" type="datetimeFigureOut">
              <a:rPr lang="it-IT" smtClean="0"/>
              <a:t>15/10/2019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0589-0020-43CB-BECD-F826D7A83C92}" type="slidenum">
              <a:rPr lang="it-IT" smtClean="0"/>
              <a:t>‹N›</a:t>
            </a:fld>
            <a:endParaRPr lang="it-IT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297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C150D-CD09-430A-A538-FC191C828333}" type="datetimeFigureOut">
              <a:rPr lang="it-IT" smtClean="0"/>
              <a:t>15/10/2019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0589-0020-43CB-BECD-F826D7A83C9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658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000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8C150D-CD09-430A-A538-FC191C828333}" type="datetimeFigureOut">
              <a:rPr lang="it-IT" smtClean="0"/>
              <a:t>15/10/2019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43C0589-0020-43CB-BECD-F826D7A83C9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8625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arrotondato 11"/>
          <p:cNvSpPr/>
          <p:nvPr/>
        </p:nvSpPr>
        <p:spPr>
          <a:xfrm>
            <a:off x="335361" y="476672"/>
            <a:ext cx="7855656" cy="2952328"/>
          </a:xfrm>
          <a:prstGeom prst="roundRect">
            <a:avLst/>
          </a:prstGeom>
          <a:gradFill>
            <a:gsLst>
              <a:gs pos="0">
                <a:srgbClr val="CDEEFF"/>
              </a:gs>
              <a:gs pos="17000">
                <a:srgbClr val="CDEEF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b="1" dirty="0" smtClean="0">
              <a:solidFill>
                <a:schemeClr val="tx1"/>
              </a:solidFill>
            </a:endParaRPr>
          </a:p>
          <a:p>
            <a:pPr algn="ctr"/>
            <a:r>
              <a:rPr lang="it-IT" sz="28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it-IT" sz="2800" b="1" dirty="0" smtClean="0">
                <a:solidFill>
                  <a:schemeClr val="tx1"/>
                </a:solidFill>
              </a:rPr>
              <a:t>FORMAZIONE DOCENTI</a:t>
            </a:r>
          </a:p>
          <a:p>
            <a:pPr algn="ctr"/>
            <a:r>
              <a:rPr lang="it-IT" sz="2800" b="1" dirty="0">
                <a:solidFill>
                  <a:schemeClr val="tx1"/>
                </a:solidFill>
              </a:rPr>
              <a:t>A.S. 2109/2020</a:t>
            </a:r>
          </a:p>
          <a:p>
            <a:pPr algn="ctr"/>
            <a:endParaRPr lang="it-IT" sz="2800" b="1" dirty="0" smtClean="0">
              <a:solidFill>
                <a:schemeClr val="tx1"/>
              </a:solidFill>
            </a:endParaRPr>
          </a:p>
          <a:p>
            <a:pPr algn="ctr"/>
            <a:endParaRPr lang="it-IT" sz="2800" b="1" dirty="0">
              <a:solidFill>
                <a:schemeClr val="tx1"/>
              </a:solidFill>
            </a:endParaRPr>
          </a:p>
          <a:p>
            <a:pPr algn="ctr"/>
            <a:r>
              <a:rPr lang="it-IT" sz="2800" b="1" dirty="0" smtClean="0">
                <a:solidFill>
                  <a:schemeClr val="tx1"/>
                </a:solidFill>
              </a:rPr>
              <a:t>1° INCONTRO</a:t>
            </a:r>
          </a:p>
          <a:p>
            <a:pPr algn="ctr"/>
            <a:r>
              <a:rPr lang="it-IT" sz="2800" b="1" dirty="0" smtClean="0">
                <a:solidFill>
                  <a:schemeClr val="tx1"/>
                </a:solidFill>
              </a:rPr>
              <a:t> DI COORDINAMENTO REGIONALE</a:t>
            </a:r>
          </a:p>
          <a:p>
            <a:pPr algn="ctr"/>
            <a:endParaRPr lang="it-IT" sz="2800" b="1" dirty="0" smtClean="0">
              <a:solidFill>
                <a:schemeClr val="tx1"/>
              </a:solidFill>
            </a:endParaRPr>
          </a:p>
          <a:p>
            <a:pPr algn="ctr"/>
            <a:endParaRPr lang="it-IT" sz="2800" b="1" dirty="0">
              <a:solidFill>
                <a:schemeClr val="tx1"/>
              </a:solidFill>
            </a:endParaRPr>
          </a:p>
          <a:p>
            <a:pPr algn="ctr"/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277" y="476673"/>
            <a:ext cx="3227294" cy="1631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" y="5807035"/>
            <a:ext cx="2951018" cy="104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400" b="1" dirty="0">
                <a:solidFill>
                  <a:srgbClr val="002060"/>
                </a:solidFill>
              </a:rPr>
              <a:t>a</a:t>
            </a:r>
            <a:r>
              <a:rPr lang="it-IT" sz="1400" b="1" dirty="0" smtClean="0">
                <a:solidFill>
                  <a:srgbClr val="002060"/>
                </a:solidFill>
              </a:rPr>
              <a:t> cura di </a:t>
            </a:r>
          </a:p>
          <a:p>
            <a:r>
              <a:rPr lang="it-IT" sz="1400" b="1" i="1" dirty="0" smtClean="0">
                <a:solidFill>
                  <a:srgbClr val="002060"/>
                </a:solidFill>
              </a:rPr>
              <a:t>Anna Maria Di Nocera         </a:t>
            </a:r>
          </a:p>
          <a:p>
            <a:r>
              <a:rPr lang="it-IT" sz="1200" b="1" dirty="0" smtClean="0">
                <a:solidFill>
                  <a:srgbClr val="002060"/>
                </a:solidFill>
              </a:rPr>
              <a:t>Dirigente  Scolastico                                                   </a:t>
            </a:r>
          </a:p>
          <a:p>
            <a:r>
              <a:rPr lang="it-IT" sz="1200" b="1" dirty="0" smtClean="0">
                <a:solidFill>
                  <a:srgbClr val="002060"/>
                </a:solidFill>
              </a:rPr>
              <a:t>Referente regionale formazione</a:t>
            </a:r>
          </a:p>
          <a:p>
            <a:r>
              <a:rPr lang="it-IT" sz="1200" b="1" dirty="0">
                <a:solidFill>
                  <a:srgbClr val="002060"/>
                </a:solidFill>
              </a:rPr>
              <a:t>Ufficio III – USR CAMPANIA</a:t>
            </a:r>
            <a:endParaRPr lang="it-IT" sz="1200" b="1" dirty="0" smtClean="0">
              <a:solidFill>
                <a:srgbClr val="002060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8D68D28-6811-B24D-9C10-B85CD904A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189" y="5094965"/>
            <a:ext cx="3786226" cy="1424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52253" y="3428999"/>
            <a:ext cx="2707341" cy="2378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803" y="1682303"/>
            <a:ext cx="1524090" cy="425466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8670684" y="2887844"/>
            <a:ext cx="307048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200" b="1" cap="all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Ufficio Scolastico </a:t>
            </a:r>
            <a:r>
              <a:rPr lang="it-IT" sz="1200" b="1" cap="all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Regionale</a:t>
            </a:r>
          </a:p>
          <a:p>
            <a:pPr algn="ctr">
              <a:defRPr/>
            </a:pPr>
            <a:r>
              <a:rPr lang="it-IT" sz="1200" b="1" cap="all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it-IT" sz="1200" b="1" cap="all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per la Campania</a:t>
            </a:r>
          </a:p>
        </p:txBody>
      </p:sp>
    </p:spTree>
    <p:extLst>
      <p:ext uri="{BB962C8B-B14F-4D97-AF65-F5344CB8AC3E}">
        <p14:creationId xmlns:p14="http://schemas.microsoft.com/office/powerpoint/2010/main" val="23702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E5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64D538-BAE0-CF49-8FBF-517225811F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33708" y="394708"/>
            <a:ext cx="9601200" cy="1806051"/>
          </a:xfrm>
        </p:spPr>
        <p:txBody>
          <a:bodyPr>
            <a:normAutofit/>
          </a:bodyPr>
          <a:lstStyle/>
          <a:p>
            <a:r>
              <a:rPr lang="it-IT" dirty="0"/>
              <a:t>Gli strumenti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per </a:t>
            </a:r>
            <a:r>
              <a:rPr lang="it-IT" dirty="0"/>
              <a:t>l’indagine qualitativa</a:t>
            </a:r>
          </a:p>
        </p:txBody>
      </p:sp>
      <p:sp>
        <p:nvSpPr>
          <p:cNvPr id="4" name="Preparazione 3"/>
          <p:cNvSpPr/>
          <p:nvPr/>
        </p:nvSpPr>
        <p:spPr>
          <a:xfrm>
            <a:off x="196008" y="1458320"/>
            <a:ext cx="2237226" cy="1526966"/>
          </a:xfrm>
          <a:prstGeom prst="flowChartPreparation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Ricognizione iniziale </a:t>
            </a:r>
          </a:p>
        </p:txBody>
      </p:sp>
      <p:sp>
        <p:nvSpPr>
          <p:cNvPr id="5" name="Ritardo 4"/>
          <p:cNvSpPr/>
          <p:nvPr/>
        </p:nvSpPr>
        <p:spPr>
          <a:xfrm>
            <a:off x="1959966" y="3003128"/>
            <a:ext cx="1857526" cy="1502933"/>
          </a:xfrm>
          <a:prstGeom prst="flowChartDelay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Intervista col referente per la formazione di ambito</a:t>
            </a:r>
            <a:r>
              <a:rPr lang="it-IT" sz="1600" dirty="0"/>
              <a:t/>
            </a:r>
            <a:br>
              <a:rPr lang="it-IT" sz="1600" dirty="0"/>
            </a:br>
            <a:endParaRPr lang="it-IT" sz="1600" dirty="0"/>
          </a:p>
        </p:txBody>
      </p:sp>
      <p:sp>
        <p:nvSpPr>
          <p:cNvPr id="6" name="Ritardo 5"/>
          <p:cNvSpPr/>
          <p:nvPr/>
        </p:nvSpPr>
        <p:spPr>
          <a:xfrm>
            <a:off x="8179924" y="4574362"/>
            <a:ext cx="1709894" cy="1502933"/>
          </a:xfrm>
          <a:prstGeom prst="flowChartDelay">
            <a:avLst/>
          </a:prstGeom>
          <a:solidFill>
            <a:srgbClr val="CDEEFF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Focus Group </a:t>
            </a:r>
            <a:r>
              <a:rPr lang="it-IT" dirty="0">
                <a:solidFill>
                  <a:schemeClr val="tx1"/>
                </a:solidFill>
              </a:rPr>
              <a:t>con docenti </a:t>
            </a:r>
            <a:r>
              <a:rPr lang="it-IT" dirty="0" smtClean="0">
                <a:solidFill>
                  <a:schemeClr val="tx1"/>
                </a:solidFill>
              </a:rPr>
              <a:t>formati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itardo 6"/>
          <p:cNvSpPr/>
          <p:nvPr/>
        </p:nvSpPr>
        <p:spPr>
          <a:xfrm>
            <a:off x="4144728" y="4577736"/>
            <a:ext cx="1900875" cy="1502933"/>
          </a:xfrm>
          <a:prstGeom prst="flowChartDelay">
            <a:avLst/>
          </a:prstGeom>
          <a:solidFill>
            <a:srgbClr val="00B0F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Intervista con i DS delle scuole di </a:t>
            </a:r>
            <a:r>
              <a:rPr lang="it-IT" sz="2000" b="1" dirty="0" smtClean="0">
                <a:solidFill>
                  <a:schemeClr val="bg1"/>
                </a:solidFill>
              </a:rPr>
              <a:t>ambito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8" name="Ritardo 7"/>
          <p:cNvSpPr/>
          <p:nvPr/>
        </p:nvSpPr>
        <p:spPr>
          <a:xfrm>
            <a:off x="9889819" y="3071429"/>
            <a:ext cx="1834497" cy="1502933"/>
          </a:xfrm>
          <a:prstGeom prst="flowChartDelay">
            <a:avLst/>
          </a:prstGeom>
          <a:solidFill>
            <a:srgbClr val="E5FFFF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Focus Group </a:t>
            </a:r>
            <a:r>
              <a:rPr lang="it-IT" dirty="0">
                <a:solidFill>
                  <a:schemeClr val="tx1"/>
                </a:solidFill>
              </a:rPr>
              <a:t>con esperti formatori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Allegato 4</a:t>
            </a:r>
          </a:p>
        </p:txBody>
      </p:sp>
      <p:sp>
        <p:nvSpPr>
          <p:cNvPr id="9" name="Elaborazione alternativa 8"/>
          <p:cNvSpPr/>
          <p:nvPr/>
        </p:nvSpPr>
        <p:spPr>
          <a:xfrm>
            <a:off x="9799086" y="1618641"/>
            <a:ext cx="2015965" cy="126688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</a:rPr>
              <a:t>Scheda di restituzione </a:t>
            </a:r>
            <a:r>
              <a:rPr lang="it-IT" sz="2000" dirty="0" smtClean="0">
                <a:solidFill>
                  <a:schemeClr val="tx1"/>
                </a:solidFill>
              </a:rPr>
              <a:t>finale</a:t>
            </a:r>
            <a:endParaRPr lang="it-IT" sz="2000" dirty="0">
              <a:solidFill>
                <a:schemeClr val="tx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791CC1C-42BA-0F48-98DE-DAF4702B9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73" y="3092512"/>
            <a:ext cx="1488612" cy="1488612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76AB5922-D962-F945-952B-ACD7A6C24328}"/>
              </a:ext>
            </a:extLst>
          </p:cNvPr>
          <p:cNvGrpSpPr/>
          <p:nvPr/>
        </p:nvGrpSpPr>
        <p:grpSpPr>
          <a:xfrm>
            <a:off x="2433234" y="4581124"/>
            <a:ext cx="1456211" cy="1555378"/>
            <a:chOff x="7971053" y="1276482"/>
            <a:chExt cx="2258089" cy="266793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C5A7722B-E654-3E44-83EC-DBA249737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6208" y="1276482"/>
              <a:ext cx="1772934" cy="1772934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3354042-76E3-264F-956B-BB05132E3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71053" y="1771429"/>
              <a:ext cx="2172991" cy="2172991"/>
            </a:xfrm>
            <a:prstGeom prst="rect">
              <a:avLst/>
            </a:prstGeom>
          </p:spPr>
        </p:pic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79BB397F-B032-984A-8984-1E36642D6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839" y="4584420"/>
            <a:ext cx="1807084" cy="151827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621676D-4B0D-B841-AD1B-C0A8751F9C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2589" y="3208359"/>
            <a:ext cx="1567229" cy="129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73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rgbClr val="DDF4FF"/>
            </a:gs>
            <a:gs pos="83000">
              <a:srgbClr val="93DBFF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706" y="517820"/>
            <a:ext cx="4370522" cy="5724479"/>
          </a:xfrm>
          <a:prstGeom prst="rect">
            <a:avLst/>
          </a:prstGeom>
          <a:ln w="15875">
            <a:solidFill>
              <a:srgbClr val="00B0F0"/>
            </a:solidFill>
          </a:ln>
        </p:spPr>
      </p:pic>
      <p:sp>
        <p:nvSpPr>
          <p:cNvPr id="4" name="Rettangolo 3"/>
          <p:cNvSpPr/>
          <p:nvPr/>
        </p:nvSpPr>
        <p:spPr>
          <a:xfrm rot="20713026">
            <a:off x="1882302" y="2578892"/>
            <a:ext cx="4738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INTERVISTA semi-strutturata al</a:t>
            </a:r>
          </a:p>
          <a:p>
            <a:r>
              <a:rPr lang="it-IT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DS/referente 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</a:rPr>
              <a:t>del Piano di Formazione di ambito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791CC1C-42BA-0F48-98DE-DAF4702B9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668" y="3652733"/>
            <a:ext cx="1796296" cy="179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482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rgbClr val="DDF4FF"/>
            </a:gs>
            <a:gs pos="83000">
              <a:srgbClr val="93DBFF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40" y="473828"/>
            <a:ext cx="3696104" cy="5930631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3" name="Rettangolo 2"/>
          <p:cNvSpPr/>
          <p:nvPr/>
        </p:nvSpPr>
        <p:spPr>
          <a:xfrm rot="1854775">
            <a:off x="5640371" y="2026481"/>
            <a:ext cx="3162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INTERVISTA semi-strutturata ai </a:t>
            </a:r>
          </a:p>
          <a:p>
            <a:pPr algn="ctr"/>
            <a:r>
              <a:rPr lang="it-IT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DDSS dell’ambito</a:t>
            </a:r>
            <a:endParaRPr lang="it-IT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6AB5922-D962-F945-952B-ACD7A6C24328}"/>
              </a:ext>
            </a:extLst>
          </p:cNvPr>
          <p:cNvGrpSpPr/>
          <p:nvPr/>
        </p:nvGrpSpPr>
        <p:grpSpPr>
          <a:xfrm>
            <a:off x="7491337" y="3518116"/>
            <a:ext cx="2241597" cy="2543324"/>
            <a:chOff x="7971053" y="1276482"/>
            <a:chExt cx="2258089" cy="2667938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C5A7722B-E654-3E44-83EC-DBA249737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6208" y="1276482"/>
              <a:ext cx="1772934" cy="1772934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3354042-76E3-264F-956B-BB05132E3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71053" y="1771429"/>
              <a:ext cx="2172991" cy="2172991"/>
            </a:xfrm>
            <a:prstGeom prst="rect">
              <a:avLst/>
            </a:prstGeom>
          </p:spPr>
        </p:pic>
      </p:grpSp>
      <p:sp>
        <p:nvSpPr>
          <p:cNvPr id="7" name="Freccia a destra 6"/>
          <p:cNvSpPr/>
          <p:nvPr/>
        </p:nvSpPr>
        <p:spPr>
          <a:xfrm flipH="1">
            <a:off x="4102794" y="5455403"/>
            <a:ext cx="278969" cy="20147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Freccia a destra 7"/>
          <p:cNvSpPr/>
          <p:nvPr/>
        </p:nvSpPr>
        <p:spPr>
          <a:xfrm flipH="1">
            <a:off x="4122548" y="6061440"/>
            <a:ext cx="278969" cy="20147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53528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565" y="2793816"/>
            <a:ext cx="4819973" cy="2075647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1" name="Rettangolo 10"/>
          <p:cNvSpPr/>
          <p:nvPr/>
        </p:nvSpPr>
        <p:spPr>
          <a:xfrm>
            <a:off x="5690762" y="3664624"/>
            <a:ext cx="143661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000" b="1" cap="none" spc="0" dirty="0" smtClean="0">
                <a:ln w="0"/>
                <a:effectLst/>
              </a:rPr>
              <a:t>IIS FERMI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4091554" y="-13124"/>
            <a:ext cx="4277532" cy="7611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Setting</a:t>
            </a:r>
            <a:r>
              <a:rPr lang="it-IT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dei Focus con i docenti formati</a:t>
            </a:r>
            <a:endParaRPr lang="it-IT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180" y="796747"/>
            <a:ext cx="4690820" cy="2184948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4" name="Rettangolo 13"/>
          <p:cNvSpPr/>
          <p:nvPr/>
        </p:nvSpPr>
        <p:spPr>
          <a:xfrm>
            <a:off x="8503308" y="1641599"/>
            <a:ext cx="25608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000" b="1" dirty="0" smtClean="0">
                <a:ln w="0"/>
              </a:rPr>
              <a:t>IC 46 Scialoja Cortese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75" y="812958"/>
            <a:ext cx="4653366" cy="2057391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8" name="Rettangolo 17"/>
          <p:cNvSpPr/>
          <p:nvPr/>
        </p:nvSpPr>
        <p:spPr>
          <a:xfrm>
            <a:off x="1303061" y="1502444"/>
            <a:ext cx="22813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000" b="1" dirty="0" smtClean="0">
                <a:ln w="0"/>
                <a:solidFill>
                  <a:schemeClr val="bg1"/>
                </a:solidFill>
              </a:rPr>
              <a:t>IS S. </a:t>
            </a:r>
          </a:p>
          <a:p>
            <a:pPr algn="ctr"/>
            <a:r>
              <a:rPr lang="it-IT" sz="2000" b="1" dirty="0" smtClean="0">
                <a:ln w="0"/>
                <a:solidFill>
                  <a:schemeClr val="bg1"/>
                </a:solidFill>
              </a:rPr>
              <a:t>Caterina Amendola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5779" y="4842811"/>
            <a:ext cx="4336221" cy="201930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0" name="Rettangolo 19"/>
          <p:cNvSpPr/>
          <p:nvPr/>
        </p:nvSpPr>
        <p:spPr>
          <a:xfrm>
            <a:off x="9447733" y="5552621"/>
            <a:ext cx="119616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000" b="1" dirty="0" smtClean="0">
                <a:ln w="0"/>
              </a:rPr>
              <a:t>ITI Medi</a:t>
            </a:r>
            <a:endParaRPr lang="it-IT" sz="2000" b="1" cap="none" spc="0" dirty="0" smtClean="0">
              <a:ln w="0"/>
              <a:effectLst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03099"/>
            <a:ext cx="4525311" cy="2412125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2" name="Rettangolo 21"/>
          <p:cNvSpPr/>
          <p:nvPr/>
        </p:nvSpPr>
        <p:spPr>
          <a:xfrm>
            <a:off x="1504851" y="5452351"/>
            <a:ext cx="15156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000" b="1" cap="none" spc="0" dirty="0" smtClean="0">
                <a:ln w="0"/>
                <a:effectLst/>
              </a:rPr>
              <a:t>Liceo Fermi</a:t>
            </a:r>
            <a:endParaRPr lang="it-IT" sz="2000" b="1" cap="none" spc="0" dirty="0">
              <a:ln w="0"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7895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E5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133959" y="145189"/>
            <a:ext cx="9601200" cy="1303338"/>
          </a:xfrm>
        </p:spPr>
        <p:txBody>
          <a:bodyPr/>
          <a:lstStyle/>
          <a:p>
            <a:r>
              <a:rPr lang="it-IT" dirty="0" smtClean="0"/>
              <a:t>Scopi del focus con i docenti formati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274" y="1193369"/>
            <a:ext cx="7377194" cy="5160936"/>
          </a:xfrm>
          <a:prstGeom prst="rect">
            <a:avLst/>
          </a:prstGeom>
          <a:ln w="15875">
            <a:solidFill>
              <a:srgbClr val="00B0F0"/>
            </a:solidFill>
          </a:ln>
        </p:spPr>
      </p:pic>
      <p:sp>
        <p:nvSpPr>
          <p:cNvPr id="3" name="Freccia a destra 2"/>
          <p:cNvSpPr/>
          <p:nvPr/>
        </p:nvSpPr>
        <p:spPr>
          <a:xfrm>
            <a:off x="3440623" y="5517396"/>
            <a:ext cx="247973" cy="1859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Freccia a destra 4"/>
          <p:cNvSpPr/>
          <p:nvPr/>
        </p:nvSpPr>
        <p:spPr>
          <a:xfrm>
            <a:off x="3440623" y="5749870"/>
            <a:ext cx="247973" cy="1859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Freccia a destra 5"/>
          <p:cNvSpPr/>
          <p:nvPr/>
        </p:nvSpPr>
        <p:spPr>
          <a:xfrm>
            <a:off x="3438043" y="5282339"/>
            <a:ext cx="247973" cy="1859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47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711" y="748056"/>
            <a:ext cx="4908825" cy="2592906"/>
          </a:xfrm>
          <a:prstGeom prst="rect">
            <a:avLst/>
          </a:prstGeom>
          <a:ln w="22225">
            <a:solidFill>
              <a:srgbClr val="00B0F0"/>
            </a:solidFill>
          </a:ln>
        </p:spPr>
      </p:pic>
      <p:sp>
        <p:nvSpPr>
          <p:cNvPr id="5" name="Rettangolo 4"/>
          <p:cNvSpPr/>
          <p:nvPr/>
        </p:nvSpPr>
        <p:spPr>
          <a:xfrm>
            <a:off x="8539760" y="1910595"/>
            <a:ext cx="238911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000" dirty="0" smtClean="0">
                <a:ln w="0"/>
              </a:rPr>
              <a:t>IC 46 Scialoja Cortese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190"/>
            <a:ext cx="4991100" cy="255270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7" name="Rettangolo 6"/>
          <p:cNvSpPr/>
          <p:nvPr/>
        </p:nvSpPr>
        <p:spPr>
          <a:xfrm>
            <a:off x="1294855" y="1510485"/>
            <a:ext cx="26243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000" dirty="0" smtClean="0">
                <a:ln w="0"/>
              </a:rPr>
              <a:t>IS S. Caterina Amendola</a:t>
            </a:r>
          </a:p>
        </p:txBody>
      </p:sp>
      <p:sp>
        <p:nvSpPr>
          <p:cNvPr id="9" name="Rettangolo 8"/>
          <p:cNvSpPr/>
          <p:nvPr/>
        </p:nvSpPr>
        <p:spPr>
          <a:xfrm>
            <a:off x="6154345" y="5772591"/>
            <a:ext cx="1847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it-IT" sz="2000" b="1" cap="none" spc="0" dirty="0" smtClean="0">
              <a:ln w="0"/>
              <a:effectLst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3986756" y="0"/>
            <a:ext cx="4277532" cy="7611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Setting</a:t>
            </a:r>
            <a:r>
              <a:rPr lang="it-IT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dei Focus con i formatori</a:t>
            </a:r>
            <a:endParaRPr lang="it-IT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756" y="2963743"/>
            <a:ext cx="4277532" cy="2181694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5223736" y="3815789"/>
            <a:ext cx="133241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000" b="0" cap="none" spc="0" dirty="0" smtClean="0">
                <a:ln w="0"/>
                <a:effectLst/>
              </a:rPr>
              <a:t>IIS FERMI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56186"/>
            <a:ext cx="4700295" cy="2201814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7" name="Rettangolo 16"/>
          <p:cNvSpPr/>
          <p:nvPr/>
        </p:nvSpPr>
        <p:spPr>
          <a:xfrm>
            <a:off x="1592343" y="5506454"/>
            <a:ext cx="15156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000" b="1" cap="none" spc="0" dirty="0" smtClean="0">
                <a:ln w="0"/>
                <a:effectLst/>
              </a:rPr>
              <a:t>Liceo Fermi</a:t>
            </a:r>
            <a:endParaRPr lang="it-IT" sz="2000" b="1" cap="none" spc="0" dirty="0">
              <a:ln w="0"/>
              <a:effectLst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647" y="4629150"/>
            <a:ext cx="4076700" cy="222885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9" name="Rettangolo 18"/>
          <p:cNvSpPr/>
          <p:nvPr/>
        </p:nvSpPr>
        <p:spPr>
          <a:xfrm>
            <a:off x="9516808" y="5558909"/>
            <a:ext cx="1098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ln w="0"/>
              </a:rPr>
              <a:t>ITI Medi</a:t>
            </a:r>
          </a:p>
        </p:txBody>
      </p:sp>
    </p:spTree>
    <p:extLst>
      <p:ext uri="{BB962C8B-B14F-4D97-AF65-F5344CB8AC3E}">
        <p14:creationId xmlns:p14="http://schemas.microsoft.com/office/powerpoint/2010/main" val="3139573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DDF4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929179" y="1222677"/>
            <a:ext cx="6471834" cy="5098832"/>
          </a:xfrm>
          <a:prstGeom prst="rect">
            <a:avLst/>
          </a:prstGeom>
          <a:ln w="635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it-IT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Elementi di </a:t>
            </a:r>
            <a:r>
              <a:rPr lang="it-IT" b="1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governance</a:t>
            </a:r>
            <a:endParaRPr lang="it-IT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it-IT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Progettazione</a:t>
            </a:r>
          </a:p>
          <a:p>
            <a:pPr marL="742950" lvl="1" indent="-285750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it-IT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Comunicazione</a:t>
            </a: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it-IT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Elementi di qualità</a:t>
            </a:r>
            <a:r>
              <a:rPr lang="it-IT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it-IT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Raccordo con analisi dei bisogni </a:t>
            </a:r>
          </a:p>
          <a:p>
            <a:pPr marL="742950" lvl="1" indent="-285750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it-IT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Raccordo con 9 priorità PNF</a:t>
            </a:r>
          </a:p>
          <a:p>
            <a:pPr marL="742950" lvl="1" indent="-285750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it-IT" b="1" dirty="0" smtClean="0"/>
              <a:t>Attenzione </a:t>
            </a:r>
            <a:r>
              <a:rPr lang="it-IT" b="1" dirty="0"/>
              <a:t>ai </a:t>
            </a:r>
            <a:r>
              <a:rPr lang="it-IT" b="1" dirty="0"/>
              <a:t>saperi</a:t>
            </a:r>
            <a:r>
              <a:rPr lang="it-IT" b="1" dirty="0"/>
              <a:t> disciplinari </a:t>
            </a:r>
          </a:p>
          <a:p>
            <a:pPr marL="742950" lvl="1" indent="-285750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it-IT" b="1" dirty="0" smtClean="0"/>
              <a:t>Percezione </a:t>
            </a:r>
            <a:r>
              <a:rPr lang="it-IT" b="1" dirty="0"/>
              <a:t>dell’integrazione tra BF, 9 P e didattica disciplinare </a:t>
            </a:r>
          </a:p>
          <a:p>
            <a:pPr marL="742950" lvl="1" indent="-285750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it-IT" b="1" dirty="0" smtClean="0"/>
              <a:t>Metodologie </a:t>
            </a:r>
            <a:r>
              <a:rPr lang="it-IT" b="1" dirty="0"/>
              <a:t>utilizzate </a:t>
            </a:r>
          </a:p>
          <a:p>
            <a:pPr marL="742950" lvl="1" indent="-285750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it-IT" b="1" dirty="0" smtClean="0"/>
              <a:t>Consapevolezza </a:t>
            </a:r>
            <a:r>
              <a:rPr lang="it-IT" b="1" dirty="0"/>
              <a:t>della struttura dell’unità formativa [2.5]</a:t>
            </a: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it-IT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Elementi </a:t>
            </a:r>
            <a:r>
              <a:rPr lang="it-IT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 ricaduta</a:t>
            </a:r>
          </a:p>
          <a:p>
            <a:pPr marL="742950" lvl="1" indent="-285750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it-IT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Bisogno di valorizzazione del percorso (modalità di </a:t>
            </a:r>
            <a:r>
              <a:rPr lang="it-IT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valutazione, certificazione, curriculum).</a:t>
            </a:r>
            <a:endParaRPr lang="it-IT" b="1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1133959" y="145189"/>
            <a:ext cx="9601200" cy="13033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dirty="0" smtClean="0"/>
              <a:t>Scopi del focus con i formatori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808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CDEE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274117" y="2424566"/>
            <a:ext cx="6474581" cy="2266221"/>
          </a:xfrm>
          <a:solidFill>
            <a:schemeClr val="bg1"/>
          </a:solidFill>
        </p:spPr>
        <p:txBody>
          <a:bodyPr/>
          <a:lstStyle/>
          <a:p>
            <a:r>
              <a:rPr lang="it-IT" sz="2400" b="1" dirty="0"/>
              <a:t/>
            </a:r>
            <a:br>
              <a:rPr lang="it-IT" sz="2400" b="1" dirty="0"/>
            </a:br>
            <a:r>
              <a:rPr lang="it-IT" sz="2400" b="1" dirty="0" smtClean="0"/>
              <a:t>ELEMENTI DI QUALITA’</a:t>
            </a:r>
            <a:br>
              <a:rPr lang="it-IT" sz="2400" b="1" dirty="0" smtClean="0"/>
            </a:br>
            <a:r>
              <a:rPr lang="it-IT" sz="2400" b="1" dirty="0"/>
              <a:t/>
            </a:r>
            <a:br>
              <a:rPr lang="it-IT" sz="2400" b="1" dirty="0"/>
            </a:b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78" y="4800600"/>
            <a:ext cx="2286000" cy="152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5" y="285329"/>
            <a:ext cx="2426705" cy="14771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5" y="2424566"/>
            <a:ext cx="2356353" cy="1787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8998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ABDB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131377" y="548711"/>
            <a:ext cx="9601200" cy="1303337"/>
          </a:xfrm>
        </p:spPr>
        <p:txBody>
          <a:bodyPr/>
          <a:lstStyle/>
          <a:p>
            <a:r>
              <a:rPr lang="it-IT" dirty="0" smtClean="0"/>
              <a:t>Governance</a:t>
            </a:r>
            <a:r>
              <a:rPr lang="it-IT" dirty="0" smtClean="0"/>
              <a:t> delle iniziative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332854" y="1852048"/>
            <a:ext cx="9694190" cy="4038789"/>
          </a:xfrm>
        </p:spPr>
        <p:txBody>
          <a:bodyPr>
            <a:normAutofit fontScale="85000" lnSpcReduction="20000"/>
          </a:bodyPr>
          <a:lstStyle/>
          <a:p>
            <a:r>
              <a:rPr lang="it-IT" sz="2800" b="1" dirty="0"/>
              <a:t>Tutti i Poli si sono </a:t>
            </a:r>
            <a:r>
              <a:rPr lang="it-IT" sz="2800" b="1" dirty="0" smtClean="0"/>
              <a:t>dotati </a:t>
            </a:r>
            <a:r>
              <a:rPr lang="it-IT" sz="2800" b="1" dirty="0"/>
              <a:t>di un </a:t>
            </a:r>
            <a:r>
              <a:rPr lang="it-IT" sz="2800" b="1" dirty="0" smtClean="0"/>
              <a:t>Piano </a:t>
            </a:r>
            <a:r>
              <a:rPr lang="it-IT" sz="2800" b="1" dirty="0"/>
              <a:t>formativo di Ambito.</a:t>
            </a:r>
            <a:endParaRPr lang="it-IT" sz="2800" dirty="0"/>
          </a:p>
          <a:p>
            <a:pPr algn="just"/>
            <a:r>
              <a:rPr lang="it-IT" sz="2800" dirty="0"/>
              <a:t>L’obiettivo è stato quello di  realizzare la congruenza tra le priorità formative individuate come bisogni dalla scuola e la risposta formativa offerta a livello di Ambito ricollocando le scuole al centro dei processi e </a:t>
            </a:r>
            <a:r>
              <a:rPr lang="it-IT" sz="2800" dirty="0" smtClean="0"/>
              <a:t>sia </a:t>
            </a:r>
            <a:r>
              <a:rPr lang="it-IT" sz="2800" dirty="0"/>
              <a:t>in relazione alle </a:t>
            </a:r>
            <a:r>
              <a:rPr lang="it-IT" sz="2800" dirty="0" smtClean="0"/>
              <a:t>esigenze connesse al PTOF, al RAV e al </a:t>
            </a:r>
            <a:r>
              <a:rPr lang="it-IT" sz="2800" dirty="0" smtClean="0"/>
              <a:t>PdM</a:t>
            </a:r>
            <a:r>
              <a:rPr lang="it-IT" sz="2800" dirty="0" smtClean="0"/>
              <a:t> </a:t>
            </a:r>
            <a:r>
              <a:rPr lang="it-IT" sz="2800" dirty="0"/>
              <a:t>sia in relazione alle istanze formative individuali</a:t>
            </a:r>
            <a:r>
              <a:rPr lang="it-IT" sz="2800" dirty="0" smtClean="0"/>
              <a:t>.</a:t>
            </a:r>
          </a:p>
          <a:p>
            <a:pPr algn="just"/>
            <a:r>
              <a:rPr lang="it-IT" sz="2800" dirty="0"/>
              <a:t>Gli Ambiti territoriali </a:t>
            </a:r>
            <a:r>
              <a:rPr lang="it-IT" sz="2800" dirty="0" smtClean="0"/>
              <a:t>monitorati si </a:t>
            </a:r>
            <a:r>
              <a:rPr lang="it-IT" sz="2800" dirty="0"/>
              <a:t>sono dotati di </a:t>
            </a:r>
            <a:r>
              <a:rPr lang="it-IT" sz="2800" b="1" dirty="0"/>
              <a:t>strutture di </a:t>
            </a:r>
            <a:r>
              <a:rPr lang="it-IT" sz="2800" b="1" dirty="0"/>
              <a:t>governance</a:t>
            </a:r>
            <a:r>
              <a:rPr lang="it-IT" sz="2800" b="1" dirty="0"/>
              <a:t> tra loro differenti</a:t>
            </a:r>
            <a:r>
              <a:rPr lang="it-IT" sz="2800" dirty="0"/>
              <a:t> </a:t>
            </a:r>
            <a:r>
              <a:rPr lang="it-IT" sz="2800" dirty="0" smtClean="0"/>
              <a:t>(cabina di regia, commissione tecnica, gruppo di coordinamento) con </a:t>
            </a:r>
            <a:r>
              <a:rPr lang="it-IT" sz="2800" dirty="0"/>
              <a:t>una </a:t>
            </a:r>
            <a:r>
              <a:rPr lang="it-IT" sz="2800" b="1" dirty="0"/>
              <a:t>gestione in alcuni casi prevalentemente centralizzata, in altri ramificata e in altri ancora mista </a:t>
            </a:r>
            <a:r>
              <a:rPr lang="it-IT" sz="2800" dirty="0"/>
              <a:t>(modelli di gestione differenti </a:t>
            </a:r>
            <a:r>
              <a:rPr lang="it-IT" sz="2800" dirty="0" smtClean="0"/>
              <a:t>nella </a:t>
            </a:r>
            <a:r>
              <a:rPr lang="it-IT" sz="2800" dirty="0"/>
              <a:t>prima e nella seconda annualità).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54908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DDF4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05352" y="723806"/>
            <a:ext cx="9601200" cy="1303337"/>
          </a:xfrm>
        </p:spPr>
        <p:txBody>
          <a:bodyPr/>
          <a:lstStyle/>
          <a:p>
            <a:r>
              <a:rPr lang="it-IT" dirty="0" smtClean="0"/>
              <a:t>Raccordo con l’analisi dei bisogni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472339" y="2634955"/>
            <a:ext cx="7067227" cy="3317875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b="1" dirty="0"/>
              <a:t>L’utilizzo dei Moduli Google o di questionari altrimenti somministrati per esplorare la domanda di formazione dei Docenti è stata una strategia diffusa in tutti gli </a:t>
            </a:r>
            <a:r>
              <a:rPr lang="it-IT" b="1" dirty="0" smtClean="0"/>
              <a:t>Ambiti esplorati;  </a:t>
            </a:r>
            <a:r>
              <a:rPr lang="it-IT" dirty="0" smtClean="0"/>
              <a:t>sono </a:t>
            </a:r>
            <a:r>
              <a:rPr lang="it-IT" dirty="0"/>
              <a:t>stati proposti </a:t>
            </a:r>
            <a:r>
              <a:rPr lang="it-IT" b="1" dirty="0"/>
              <a:t>questionari</a:t>
            </a:r>
            <a:r>
              <a:rPr lang="it-IT" dirty="0"/>
              <a:t> mediante </a:t>
            </a:r>
            <a:r>
              <a:rPr lang="it-IT" b="1" dirty="0"/>
              <a:t>format, resi disponibili su Google Drive</a:t>
            </a:r>
            <a:r>
              <a:rPr lang="it-IT" dirty="0"/>
              <a:t> i cui esiti, opportunamente condotti a sintesi, sono stati poi acquisiti dalla scuola Polo per la gestione delle unità formative.</a:t>
            </a:r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657" y="499580"/>
            <a:ext cx="2464699" cy="175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933" y="2475594"/>
            <a:ext cx="2446423" cy="1677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34" y="4377776"/>
            <a:ext cx="2430924" cy="1961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110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808402" y="1615582"/>
            <a:ext cx="6474581" cy="3852112"/>
          </a:xfrm>
          <a:solidFill>
            <a:srgbClr val="CDEEFF"/>
          </a:solidFill>
        </p:spPr>
        <p:txBody>
          <a:bodyPr/>
          <a:lstStyle/>
          <a:p>
            <a:pPr algn="l"/>
            <a:r>
              <a:rPr lang="it-IT" sz="2400" dirty="0" smtClean="0"/>
              <a:t>                               ARGOMENTI </a:t>
            </a:r>
            <a:br>
              <a:rPr lang="it-IT" sz="2400" dirty="0" smtClean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 smtClean="0"/>
              <a:t>1.  PNFD 2016/2019 - Elementi del monitoraggio MIUR-USR-INDIRE</a:t>
            </a:r>
            <a:br>
              <a:rPr lang="it-IT" sz="2400" dirty="0" smtClean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 smtClean="0"/>
              <a:t>2. Rinnovo delle reti di ambito per la formazione del personale scolastico - triennio 2019/2022</a:t>
            </a:r>
            <a:br>
              <a:rPr lang="it-IT" sz="2400" dirty="0" smtClean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 smtClean="0"/>
              <a:t>3. Anno di formazione e prova dei docenti </a:t>
            </a:r>
            <a:br>
              <a:rPr lang="it-IT" sz="2400" dirty="0" smtClean="0"/>
            </a:br>
            <a:r>
              <a:rPr lang="it-IT" sz="2400" dirty="0" smtClean="0"/>
              <a:t>a.s.</a:t>
            </a:r>
            <a:r>
              <a:rPr lang="it-IT" sz="2400" dirty="0" smtClean="0"/>
              <a:t> 2019/2010 -  Indicazioni operative</a:t>
            </a:r>
            <a:endParaRPr lang="it-IT" sz="2400" dirty="0"/>
          </a:p>
        </p:txBody>
      </p:sp>
      <p:pic>
        <p:nvPicPr>
          <p:cNvPr id="8" name="Picture 2" descr="Scarica il fi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97" y="231182"/>
            <a:ext cx="1859796" cy="21652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4" y="5191933"/>
            <a:ext cx="2138730" cy="1450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14" y="2714543"/>
            <a:ext cx="2316157" cy="2159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9870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CDEE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084882" y="951666"/>
            <a:ext cx="9601200" cy="1303337"/>
          </a:xfrm>
        </p:spPr>
        <p:txBody>
          <a:bodyPr/>
          <a:lstStyle/>
          <a:p>
            <a:r>
              <a:rPr lang="it-IT" dirty="0" smtClean="0"/>
              <a:t>Raccordo con le 9 priorità del PNFD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410346" y="2572961"/>
            <a:ext cx="9601200" cy="3317875"/>
          </a:xfrm>
        </p:spPr>
        <p:txBody>
          <a:bodyPr/>
          <a:lstStyle/>
          <a:p>
            <a:pPr algn="just"/>
            <a:r>
              <a:rPr lang="it-IT" b="1" dirty="0"/>
              <a:t>La totalità degli Ambiti territoriali oggetto di monitoraggio ha distribuito l’offerta formativa e le Unità Formative (UF) su tutte </a:t>
            </a:r>
            <a:r>
              <a:rPr lang="it-IT" b="1" dirty="0" smtClean="0"/>
              <a:t>le </a:t>
            </a:r>
            <a:r>
              <a:rPr lang="it-IT" b="1" dirty="0"/>
              <a:t>nove le priorità</a:t>
            </a:r>
            <a:r>
              <a:rPr lang="it-IT" dirty="0"/>
              <a:t> individuate dal </a:t>
            </a:r>
            <a:r>
              <a:rPr lang="it-IT" dirty="0" smtClean="0"/>
              <a:t>PNFD.</a:t>
            </a:r>
          </a:p>
          <a:p>
            <a:pPr algn="just"/>
            <a:r>
              <a:rPr lang="it-IT" dirty="0"/>
              <a:t>I temi dell’Agenda 2030 hanno avuto specifica attenzione </a:t>
            </a:r>
            <a:r>
              <a:rPr lang="it-IT" dirty="0" smtClean="0"/>
              <a:t>in 2 ambiti, mentre i restanti 3 hanno </a:t>
            </a:r>
            <a:r>
              <a:rPr lang="it-IT" dirty="0"/>
              <a:t>dedicato </a:t>
            </a:r>
            <a:r>
              <a:rPr lang="it-IT" dirty="0" smtClean="0"/>
              <a:t>ampia parte degli interventi formativi ai </a:t>
            </a:r>
            <a:r>
              <a:rPr lang="it-IT" dirty="0"/>
              <a:t>temi della creatività e </a:t>
            </a:r>
            <a:r>
              <a:rPr lang="it-IT" dirty="0" smtClean="0"/>
              <a:t>a </a:t>
            </a:r>
            <a:r>
              <a:rPr lang="it-IT" dirty="0"/>
              <a:t>tematiche specifiche </a:t>
            </a:r>
            <a:r>
              <a:rPr lang="it-IT" dirty="0" smtClean="0"/>
              <a:t>per i docenti della </a:t>
            </a:r>
            <a:r>
              <a:rPr lang="it-IT" dirty="0"/>
              <a:t>Scuola dell’Infanzia. </a:t>
            </a:r>
          </a:p>
          <a:p>
            <a:pPr algn="just"/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699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93DB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59417" y="688195"/>
            <a:ext cx="9601200" cy="1303337"/>
          </a:xfrm>
        </p:spPr>
        <p:txBody>
          <a:bodyPr/>
          <a:lstStyle/>
          <a:p>
            <a:r>
              <a:rPr lang="it-IT" dirty="0" smtClean="0"/>
              <a:t>Attenzione ai </a:t>
            </a:r>
            <a:r>
              <a:rPr lang="it-IT" dirty="0" smtClean="0"/>
              <a:t>saperi</a:t>
            </a:r>
            <a:r>
              <a:rPr lang="it-IT" dirty="0" smtClean="0"/>
              <a:t> disciplinari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131377" y="2138767"/>
            <a:ext cx="9601200" cy="4169044"/>
          </a:xfrm>
        </p:spPr>
        <p:txBody>
          <a:bodyPr>
            <a:normAutofit lnSpcReduction="10000"/>
          </a:bodyPr>
          <a:lstStyle/>
          <a:p>
            <a:r>
              <a:rPr lang="it-IT" sz="2600" b="1" dirty="0" smtClean="0"/>
              <a:t> Nella </a:t>
            </a:r>
            <a:r>
              <a:rPr lang="it-IT" sz="2600" b="1" dirty="0"/>
              <a:t>maggioranza degli Ambiti è stata dedicata specifica attenzione ai </a:t>
            </a:r>
            <a:r>
              <a:rPr lang="it-IT" sz="2600" b="1" dirty="0"/>
              <a:t>saperi</a:t>
            </a:r>
            <a:r>
              <a:rPr lang="it-IT" sz="2600" b="1" dirty="0"/>
              <a:t> disciplinari.</a:t>
            </a:r>
          </a:p>
          <a:p>
            <a:pPr algn="just"/>
            <a:r>
              <a:rPr lang="it-IT" sz="2600" dirty="0" smtClean="0"/>
              <a:t> Nel </a:t>
            </a:r>
            <a:r>
              <a:rPr lang="it-IT" sz="2600" dirty="0"/>
              <a:t>corso dei </a:t>
            </a:r>
            <a:r>
              <a:rPr lang="it-IT" sz="2600" b="1" dirty="0" smtClean="0"/>
              <a:t>focus, </a:t>
            </a:r>
            <a:r>
              <a:rPr lang="it-IT" sz="2600" dirty="0" smtClean="0"/>
              <a:t>caratterizzati generalmente da </a:t>
            </a:r>
            <a:r>
              <a:rPr lang="it-IT" sz="2600" dirty="0"/>
              <a:t>un buon livello di </a:t>
            </a:r>
            <a:r>
              <a:rPr lang="it-IT" sz="2600" b="1" dirty="0"/>
              <a:t>coerenza tra gli interventi dei </a:t>
            </a:r>
            <a:r>
              <a:rPr lang="it-IT" sz="2600" b="1" dirty="0" smtClean="0"/>
              <a:t>partecipanti,</a:t>
            </a:r>
            <a:r>
              <a:rPr lang="it-IT" sz="2600" dirty="0" smtClean="0"/>
              <a:t> </a:t>
            </a:r>
            <a:r>
              <a:rPr lang="it-IT" sz="2600" dirty="0"/>
              <a:t>è stato evidenziato che i Poli attuativi individuati a livello di Ambito hanno garantito la realizzazione di </a:t>
            </a:r>
            <a:r>
              <a:rPr lang="it-IT" sz="2600" b="1" dirty="0" smtClean="0"/>
              <a:t>azioni </a:t>
            </a:r>
            <a:r>
              <a:rPr lang="it-IT" sz="2600" b="1" dirty="0"/>
              <a:t>rivolte a specificità </a:t>
            </a:r>
            <a:r>
              <a:rPr lang="it-IT" sz="2600" b="1" dirty="0" smtClean="0"/>
              <a:t>disciplinari, </a:t>
            </a:r>
            <a:r>
              <a:rPr lang="it-IT" sz="2600" dirty="0" smtClean="0"/>
              <a:t>afferenti</a:t>
            </a:r>
            <a:r>
              <a:rPr lang="it-IT" sz="2600" dirty="0"/>
              <a:t>, ad esempio, alla matematica, alla geografia e all’italiano e all’impiego di metodologie dedicate ai </a:t>
            </a:r>
            <a:r>
              <a:rPr lang="it-IT" sz="2600" dirty="0" smtClean="0"/>
              <a:t>saperi</a:t>
            </a:r>
            <a:r>
              <a:rPr lang="it-IT" sz="2600" dirty="0" smtClean="0"/>
              <a:t>,</a:t>
            </a:r>
            <a:r>
              <a:rPr lang="it-IT" sz="2600" b="1" dirty="0" smtClean="0"/>
              <a:t> </a:t>
            </a:r>
            <a:r>
              <a:rPr lang="it-IT" sz="2600" b="1" dirty="0"/>
              <a:t>percorsi “di nicchia” </a:t>
            </a:r>
            <a:r>
              <a:rPr lang="it-IT" sz="2600" dirty="0"/>
              <a:t>per soddisfare bisogni particolari e altamente qualificanti (ad esempio per l’utilizzo del metodo </a:t>
            </a:r>
            <a:r>
              <a:rPr lang="it-IT" sz="2600" dirty="0"/>
              <a:t>Orberg</a:t>
            </a:r>
            <a:r>
              <a:rPr lang="it-IT" sz="2600" dirty="0"/>
              <a:t> nella didattica del latino).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2882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rgbClr val="99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43D04F2-C7D2-454C-AD1F-5046FFB0D42A}" type="slidenum">
              <a:rPr lang="it-IT" altLang="it-IT" sz="1400"/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it-IT" altLang="it-IT" sz="1400" dirty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455910" y="621007"/>
            <a:ext cx="9601200" cy="1303337"/>
          </a:xfrm>
        </p:spPr>
        <p:txBody>
          <a:bodyPr/>
          <a:lstStyle/>
          <a:p>
            <a:pPr eaLnBrk="1" hangingPunct="1"/>
            <a:r>
              <a:rPr lang="it-IT" altLang="it-IT" dirty="0" smtClean="0"/>
              <a:t>Reclutamento degli esperti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66427" y="2544275"/>
            <a:ext cx="10408724" cy="4038600"/>
          </a:xfrm>
        </p:spPr>
        <p:txBody>
          <a:bodyPr>
            <a:normAutofit/>
          </a:bodyPr>
          <a:lstStyle/>
          <a:p>
            <a:pPr algn="just"/>
            <a:r>
              <a:rPr lang="it-IT" sz="2600" b="1" dirty="0" smtClean="0"/>
              <a:t> La  visione </a:t>
            </a:r>
            <a:r>
              <a:rPr lang="it-IT" sz="2600" b="1" dirty="0"/>
              <a:t>di sintesi tra </a:t>
            </a:r>
            <a:r>
              <a:rPr lang="it-IT" sz="2600" b="1" dirty="0" smtClean="0"/>
              <a:t>gli Ambiti esaminati ha fatto emergere la </a:t>
            </a:r>
            <a:r>
              <a:rPr lang="it-IT" sz="2600" b="1" dirty="0"/>
              <a:t>coerenza delle azioni </a:t>
            </a:r>
            <a:r>
              <a:rPr lang="it-IT" sz="2600" b="1" dirty="0" smtClean="0"/>
              <a:t>formative intraprese rispetto alla domanda,  garantita </a:t>
            </a:r>
            <a:r>
              <a:rPr lang="it-IT" sz="2600" b="1" dirty="0"/>
              <a:t>anche da procedure di reclutamento dei formatori molto dettagliate</a:t>
            </a:r>
            <a:r>
              <a:rPr lang="it-IT" sz="2600" dirty="0"/>
              <a:t> riguardo ai requisiti dei profili da selezionare, talvolta </a:t>
            </a:r>
            <a:r>
              <a:rPr lang="it-IT" sz="2600" dirty="0" smtClean="0"/>
              <a:t>articolati </a:t>
            </a:r>
            <a:r>
              <a:rPr lang="it-IT" sz="2600" dirty="0"/>
              <a:t>in fasce di livello, e riguardo al </a:t>
            </a:r>
            <a:r>
              <a:rPr lang="it-IT" sz="2600" b="1" dirty="0"/>
              <a:t>peso attribuito alla valutazione del progetto esecutivo</a:t>
            </a:r>
            <a:r>
              <a:rPr lang="it-IT" sz="2600" dirty="0"/>
              <a:t> presentato dai </a:t>
            </a:r>
            <a:r>
              <a:rPr lang="it-IT" sz="2600" dirty="0" smtClean="0"/>
              <a:t>candidati.</a:t>
            </a:r>
          </a:p>
          <a:p>
            <a:pPr algn="just"/>
            <a:r>
              <a:rPr lang="it-IT" sz="2600" dirty="0" smtClean="0"/>
              <a:t>Nella </a:t>
            </a:r>
            <a:r>
              <a:rPr lang="it-IT" sz="2600" dirty="0"/>
              <a:t>seconda annualità, inoltre, è stata data attenzione prioritaria all’individuazione di </a:t>
            </a:r>
            <a:r>
              <a:rPr lang="it-IT" sz="2600" b="1" dirty="0"/>
              <a:t>enti di formazione accreditati </a:t>
            </a:r>
            <a:r>
              <a:rPr lang="it-IT" sz="2600" dirty="0"/>
              <a:t>e a soggetti interessati a confluire in </a:t>
            </a:r>
            <a:r>
              <a:rPr lang="it-IT" sz="2600" b="1" dirty="0"/>
              <a:t>elenchi di </a:t>
            </a:r>
            <a:r>
              <a:rPr lang="it-IT" sz="2600" b="1" dirty="0" smtClean="0"/>
              <a:t>esperti.</a:t>
            </a:r>
          </a:p>
          <a:p>
            <a:pPr marL="0" indent="0" algn="just">
              <a:buNone/>
            </a:pPr>
            <a:endParaRPr lang="it-IT" sz="2600" dirty="0"/>
          </a:p>
          <a:p>
            <a:pPr marL="0" indent="0" algn="just" eaLnBrk="1" hangingPunct="1">
              <a:buNone/>
            </a:pPr>
            <a:endParaRPr lang="it-IT" altLang="it-IT" dirty="0" smtClean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55" y="621006"/>
            <a:ext cx="3707182" cy="15887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44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rgbClr val="CDEE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27A111F-8D03-4DCF-BA75-B34F78246F69}" type="slidenum">
              <a:rPr lang="it-IT" altLang="it-IT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23</a:t>
            </a:fld>
            <a:endParaRPr lang="it-IT" altLang="it-IT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35431" y="2250217"/>
            <a:ext cx="10694425" cy="340666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/>
              <a:t>L’articolazione dell’offerta formativa in </a:t>
            </a:r>
            <a:r>
              <a:rPr lang="it-IT" b="1" dirty="0" smtClean="0"/>
              <a:t>più </a:t>
            </a:r>
            <a:r>
              <a:rPr lang="it-IT" b="1" dirty="0"/>
              <a:t>livelli</a:t>
            </a:r>
            <a:r>
              <a:rPr lang="it-IT" dirty="0"/>
              <a:t> (primo livello – comprendente una </a:t>
            </a:r>
            <a:r>
              <a:rPr lang="it-IT" dirty="0" smtClean="0"/>
              <a:t>formazione di </a:t>
            </a:r>
            <a:r>
              <a:rPr lang="it-IT" dirty="0"/>
              <a:t>base e una </a:t>
            </a:r>
            <a:r>
              <a:rPr lang="it-IT" dirty="0" smtClean="0"/>
              <a:t>formazione </a:t>
            </a:r>
            <a:r>
              <a:rPr lang="it-IT" dirty="0"/>
              <a:t>avanzata - correlato ai </a:t>
            </a:r>
            <a:r>
              <a:rPr lang="it-IT" dirty="0" smtClean="0"/>
              <a:t>bisogni correlati alle discipline, alla </a:t>
            </a:r>
            <a:r>
              <a:rPr lang="it-IT" dirty="0"/>
              <a:t>scuola e alle priorità nazionali; secondo livello per le figure strategiche e di sistema; terzo livello, della formazione di </a:t>
            </a:r>
            <a:r>
              <a:rPr lang="it-IT" dirty="0" smtClean="0"/>
              <a:t>nicchia o di bisogni specifici non condivisi, soddisfatti da piccole reti di scuole) </a:t>
            </a:r>
            <a:r>
              <a:rPr lang="it-IT" dirty="0"/>
              <a:t>è stata una strategia praticata in modo diffuso, anche se con diverse </a:t>
            </a:r>
            <a:r>
              <a:rPr lang="it-IT" dirty="0" smtClean="0"/>
              <a:t>sfumature.</a:t>
            </a:r>
          </a:p>
          <a:p>
            <a:pPr algn="just" eaLnBrk="1" hangingPunct="1">
              <a:lnSpc>
                <a:spcPct val="150000"/>
              </a:lnSpc>
            </a:pPr>
            <a:endParaRPr lang="it-IT" altLang="it-IT" sz="2000" i="1" dirty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it-IT" altLang="it-IT" sz="2000" i="1" dirty="0" smtClean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it-IT" altLang="it-IT" sz="2000" i="1" dirty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it-IT" altLang="it-IT" sz="2000" i="1" dirty="0" smtClean="0"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None/>
            </a:pPr>
            <a:endParaRPr lang="it-IT" altLang="it-IT" sz="2000" i="1" dirty="0">
              <a:cs typeface="Times New Roman" panose="02020603050405020304" pitchFamily="18" charset="0"/>
            </a:endParaRPr>
          </a:p>
        </p:txBody>
      </p:sp>
      <p:sp>
        <p:nvSpPr>
          <p:cNvPr id="3" name="Segnaposto numero diapositiva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7079727-7B6F-470A-AF2C-715CF5130401}" type="slidenum"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 eaLnBrk="1" hangingPunct="1"/>
              <a:t>23</a:t>
            </a:fld>
            <a:endParaRPr lang="en-US" altLang="it-IT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73133" y="851079"/>
            <a:ext cx="9601200" cy="13033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altLang="it-IT" sz="4000" dirty="0" smtClean="0"/>
              <a:t>I livelli della formazione</a:t>
            </a:r>
            <a:endParaRPr lang="it-IT" altLang="it-IT" sz="4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98134"/>
            <a:ext cx="2628125" cy="17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70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E5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293368"/>
            <a:ext cx="9601200" cy="1303337"/>
          </a:xfrm>
        </p:spPr>
        <p:txBody>
          <a:bodyPr/>
          <a:lstStyle/>
          <a:p>
            <a:r>
              <a:rPr lang="it-IT" dirty="0" smtClean="0"/>
              <a:t>Metodologie partecipate e attive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497712" y="1394849"/>
            <a:ext cx="10761808" cy="384506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it-IT" sz="2000" dirty="0"/>
              <a:t>Le metodologie adottate dai formatori sono state prevalentemente: la </a:t>
            </a:r>
            <a:r>
              <a:rPr lang="it-IT" sz="2000" b="1" dirty="0"/>
              <a:t>ricerca-azione</a:t>
            </a:r>
            <a:r>
              <a:rPr lang="it-IT" sz="2000" dirty="0"/>
              <a:t>, la </a:t>
            </a:r>
            <a:r>
              <a:rPr lang="it-IT" sz="2000" b="1" dirty="0"/>
              <a:t>didattica laboratoriale</a:t>
            </a:r>
            <a:r>
              <a:rPr lang="it-IT" sz="2000" dirty="0"/>
              <a:t> e il </a:t>
            </a:r>
            <a:r>
              <a:rPr lang="it-IT" sz="2000" b="1" dirty="0"/>
              <a:t>cooperative </a:t>
            </a:r>
            <a:r>
              <a:rPr lang="it-IT" sz="2000" b="1" dirty="0"/>
              <a:t>learning</a:t>
            </a:r>
            <a:r>
              <a:rPr lang="it-IT" sz="2000" dirty="0"/>
              <a:t>, il </a:t>
            </a:r>
            <a:r>
              <a:rPr lang="it-IT" sz="2000" b="1" dirty="0"/>
              <a:t>peer</a:t>
            </a:r>
            <a:r>
              <a:rPr lang="it-IT" sz="2000" b="1" dirty="0"/>
              <a:t> to </a:t>
            </a:r>
            <a:r>
              <a:rPr lang="it-IT" sz="2000" b="1" dirty="0"/>
              <a:t>peer</a:t>
            </a:r>
            <a:r>
              <a:rPr lang="it-IT" sz="2000" b="1" dirty="0"/>
              <a:t>, l’attività di gruppo. </a:t>
            </a:r>
            <a:r>
              <a:rPr lang="it-IT" sz="2000" dirty="0"/>
              <a:t>Sono stati utilizzati altresì</a:t>
            </a:r>
            <a:r>
              <a:rPr lang="it-IT" sz="2000" b="1" dirty="0"/>
              <a:t> </a:t>
            </a:r>
            <a:r>
              <a:rPr lang="it-IT" sz="2000" b="1" dirty="0" smtClean="0"/>
              <a:t> </a:t>
            </a:r>
            <a:r>
              <a:rPr lang="it-IT" sz="2000" b="1" dirty="0"/>
              <a:t>compiti di realtà e </a:t>
            </a:r>
            <a:r>
              <a:rPr lang="it-IT" sz="2000" b="1" dirty="0" smtClean="0"/>
              <a:t> </a:t>
            </a:r>
            <a:r>
              <a:rPr lang="it-IT" sz="2000" b="1" dirty="0"/>
              <a:t>mappe concettuali </a:t>
            </a:r>
            <a:endParaRPr lang="it-IT" sz="2000" b="1" dirty="0" smtClean="0"/>
          </a:p>
          <a:p>
            <a:pPr algn="just">
              <a:spcBef>
                <a:spcPts val="0"/>
              </a:spcBef>
            </a:pPr>
            <a:r>
              <a:rPr lang="it-IT" sz="2000" dirty="0" smtClean="0"/>
              <a:t>In particolare la </a:t>
            </a:r>
            <a:r>
              <a:rPr lang="it-IT" sz="2000" b="1" dirty="0" smtClean="0"/>
              <a:t>metodologia </a:t>
            </a:r>
            <a:r>
              <a:rPr lang="it-IT" sz="2000" b="1" dirty="0"/>
              <a:t>della ricerca-azione </a:t>
            </a:r>
            <a:r>
              <a:rPr lang="it-IT" sz="2000" dirty="0" smtClean="0"/>
              <a:t>ha </a:t>
            </a:r>
            <a:r>
              <a:rPr lang="it-IT" sz="2000" dirty="0"/>
              <a:t>avuto il duplice obiettivo </a:t>
            </a:r>
            <a:r>
              <a:rPr lang="it-IT" sz="2000" dirty="0" smtClean="0"/>
              <a:t>di</a:t>
            </a:r>
            <a:r>
              <a:rPr lang="it-IT" sz="2000" dirty="0"/>
              <a:t>:</a:t>
            </a:r>
          </a:p>
          <a:p>
            <a:pPr algn="just">
              <a:spcBef>
                <a:spcPts val="0"/>
              </a:spcBef>
            </a:pPr>
            <a:r>
              <a:rPr lang="it-IT" sz="2000" dirty="0"/>
              <a:t>- </a:t>
            </a:r>
            <a:r>
              <a:rPr lang="it-IT" sz="2000" dirty="0" smtClean="0"/>
              <a:t>favorire la costruzione di competenze;</a:t>
            </a:r>
          </a:p>
          <a:p>
            <a:pPr algn="just">
              <a:spcBef>
                <a:spcPts val="0"/>
              </a:spcBef>
            </a:pPr>
            <a:r>
              <a:rPr lang="it-IT" sz="2000" dirty="0" smtClean="0"/>
              <a:t>- </a:t>
            </a:r>
            <a:r>
              <a:rPr lang="it-IT" sz="2000" dirty="0"/>
              <a:t>rendere le scuole di servizio contesti di formazione personalizzata ed autentica. </a:t>
            </a:r>
          </a:p>
          <a:p>
            <a:pPr algn="just">
              <a:spcBef>
                <a:spcPts val="0"/>
              </a:spcBef>
            </a:pPr>
            <a:r>
              <a:rPr lang="it-IT" sz="2000" dirty="0"/>
              <a:t>  </a:t>
            </a:r>
            <a:r>
              <a:rPr lang="it-IT" sz="2000" dirty="0" smtClean="0"/>
              <a:t>Nel corso della seconda annualità sono stati adottate ulteriori metodologie innovative :   </a:t>
            </a:r>
            <a:r>
              <a:rPr lang="it-IT" sz="2000" dirty="0"/>
              <a:t>il </a:t>
            </a:r>
            <a:r>
              <a:rPr lang="it-IT" sz="2000" b="1" dirty="0"/>
              <a:t>visiting</a:t>
            </a:r>
            <a:r>
              <a:rPr lang="it-IT" sz="2000" b="1" dirty="0"/>
              <a:t>,</a:t>
            </a:r>
            <a:r>
              <a:rPr lang="it-IT" sz="2000" dirty="0"/>
              <a:t> </a:t>
            </a:r>
            <a:r>
              <a:rPr lang="it-IT" sz="2000" dirty="0" smtClean="0"/>
              <a:t>l’</a:t>
            </a:r>
            <a:r>
              <a:rPr lang="it-IT" sz="2000" b="1" dirty="0" smtClean="0"/>
              <a:t>aula decentrata</a:t>
            </a:r>
            <a:r>
              <a:rPr lang="it-IT" sz="2000" dirty="0" smtClean="0"/>
              <a:t>, </a:t>
            </a:r>
            <a:r>
              <a:rPr lang="it-IT" sz="2000" dirty="0"/>
              <a:t>lo </a:t>
            </a:r>
            <a:r>
              <a:rPr lang="it-IT" sz="2000" b="1" dirty="0"/>
              <a:t>storytelling</a:t>
            </a:r>
            <a:r>
              <a:rPr lang="it-IT" sz="2000" dirty="0"/>
              <a:t>, </a:t>
            </a:r>
            <a:r>
              <a:rPr lang="it-IT" sz="2000" dirty="0" smtClean="0"/>
              <a:t>il </a:t>
            </a:r>
            <a:r>
              <a:rPr lang="it-IT" sz="2000" b="1" dirty="0"/>
              <a:t>job </a:t>
            </a:r>
            <a:r>
              <a:rPr lang="it-IT" sz="2000" b="1" dirty="0" smtClean="0"/>
              <a:t>shadowing</a:t>
            </a:r>
            <a:r>
              <a:rPr lang="it-IT" sz="2000" b="1" dirty="0" smtClean="0"/>
              <a:t>.</a:t>
            </a:r>
            <a:r>
              <a:rPr lang="it-IT" sz="2000" dirty="0" smtClean="0"/>
              <a:t> </a:t>
            </a:r>
            <a:r>
              <a:rPr lang="it-IT" sz="2000" dirty="0"/>
              <a:t>I focus hanno evidenziato l’efficacia delle </a:t>
            </a:r>
            <a:r>
              <a:rPr lang="it-IT" sz="2000" b="1" dirty="0"/>
              <a:t>strategie attive</a:t>
            </a:r>
            <a:r>
              <a:rPr lang="it-IT" sz="2000" dirty="0"/>
              <a:t> e l’entusiasmo che tali scelte hanno determinato nei diversi attori. </a:t>
            </a:r>
          </a:p>
          <a:p>
            <a:pPr>
              <a:spcBef>
                <a:spcPts val="0"/>
              </a:spcBef>
            </a:pPr>
            <a:endParaRPr lang="it-IT" sz="2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12" y="5005954"/>
            <a:ext cx="3136870" cy="1127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7447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ABDB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BC38A98-F1D3-482E-8B5C-5623152FC25D}" type="slidenum">
              <a:rPr lang="it-IT" altLang="it-IT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25</a:t>
            </a:fld>
            <a:endParaRPr lang="it-IT" altLang="it-IT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585" y="1111170"/>
            <a:ext cx="10947721" cy="506971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it-IT" altLang="it-IT" sz="2800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it-IT" b="1" dirty="0" smtClean="0"/>
              <a:t>Nella </a:t>
            </a:r>
            <a:r>
              <a:rPr lang="it-IT" b="1" dirty="0"/>
              <a:t>progettazione dei percorsi formativi della seconda annualità </a:t>
            </a:r>
            <a:r>
              <a:rPr lang="it-IT" dirty="0" smtClean="0"/>
              <a:t>oltre </a:t>
            </a:r>
            <a:r>
              <a:rPr lang="it-IT" dirty="0"/>
              <a:t>alle metodologie espositive, </a:t>
            </a:r>
            <a:r>
              <a:rPr lang="it-IT" b="1" dirty="0"/>
              <a:t>sono stati rafforzati il legame tra la teoria e le prassi didattiche</a:t>
            </a:r>
            <a:r>
              <a:rPr lang="it-IT" dirty="0"/>
              <a:t>, </a:t>
            </a:r>
            <a:r>
              <a:rPr lang="it-IT" b="1" dirty="0"/>
              <a:t>la produzione di risorse didattiche patrimonio di tutti i </a:t>
            </a:r>
            <a:r>
              <a:rPr lang="it-IT" b="1" dirty="0" smtClean="0"/>
              <a:t>docenti dell’Ambito</a:t>
            </a:r>
            <a:r>
              <a:rPr lang="it-IT" dirty="0" smtClean="0"/>
              <a:t>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it-IT" dirty="0" smtClean="0"/>
              <a:t>Nella </a:t>
            </a:r>
            <a:r>
              <a:rPr lang="it-IT" dirty="0"/>
              <a:t>maggior parte dei casi, i corsi sono stati realizzati attraverso: 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</a:pPr>
            <a:r>
              <a:rPr lang="it-IT" b="1" i="1" dirty="0"/>
              <a:t>interventi formativi in aula, curati da formatori esperti; 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</a:pPr>
            <a:r>
              <a:rPr lang="it-IT" b="1" i="1" dirty="0"/>
              <a:t>attività in team </a:t>
            </a:r>
            <a:r>
              <a:rPr lang="it-IT" b="1" i="1" dirty="0"/>
              <a:t>working</a:t>
            </a:r>
            <a:r>
              <a:rPr lang="it-IT" b="1" i="1" dirty="0"/>
              <a:t>, con il supporto di tutor o facilitatori; 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</a:pPr>
            <a:r>
              <a:rPr lang="it-IT" b="1" i="1" dirty="0"/>
              <a:t>attività di ricerca-azione, realizzata nelle scuole di servizio e supervisionata dai formatori negli incontri di restituzione; </a:t>
            </a:r>
            <a:endParaRPr lang="it-IT" b="1" i="1" dirty="0" smtClean="0"/>
          </a:p>
          <a:p>
            <a:pPr lvl="0" algn="just">
              <a:lnSpc>
                <a:spcPct val="110000"/>
              </a:lnSpc>
              <a:spcBef>
                <a:spcPts val="0"/>
              </a:spcBef>
            </a:pPr>
            <a:r>
              <a:rPr lang="it-IT" b="1" i="1" dirty="0" smtClean="0"/>
              <a:t>attività </a:t>
            </a:r>
            <a:r>
              <a:rPr lang="it-IT" b="1" i="1" dirty="0"/>
              <a:t>in e-learning, coordinati da tutor on line. </a:t>
            </a:r>
          </a:p>
          <a:p>
            <a:pPr algn="just" eaLnBrk="1" hangingPunct="1">
              <a:lnSpc>
                <a:spcPct val="150000"/>
              </a:lnSpc>
            </a:pPr>
            <a:endParaRPr lang="it-IT" altLang="it-IT" sz="2000" dirty="0"/>
          </a:p>
        </p:txBody>
      </p:sp>
      <p:sp>
        <p:nvSpPr>
          <p:cNvPr id="4" name="Segnaposto numero diapositiva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A5A4218-53BA-4A73-8BF8-1DB13D0A55C8}" type="slidenum"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 eaLnBrk="1" hangingPunct="1"/>
              <a:t>25</a:t>
            </a:fld>
            <a:endParaRPr lang="en-US" altLang="it-IT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47" y="3063353"/>
            <a:ext cx="2359306" cy="1525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73133" y="168174"/>
            <a:ext cx="9601200" cy="13033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altLang="it-IT" sz="4000" dirty="0" smtClean="0"/>
              <a:t>I profilatura dell’Unità formativa</a:t>
            </a:r>
            <a:endParaRPr lang="it-IT" altLang="it-IT" sz="4000" dirty="0"/>
          </a:p>
        </p:txBody>
      </p:sp>
    </p:spTree>
    <p:extLst>
      <p:ext uri="{BB962C8B-B14F-4D97-AF65-F5344CB8AC3E}">
        <p14:creationId xmlns:p14="http://schemas.microsoft.com/office/powerpoint/2010/main" val="899039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DDF4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006998" y="2279670"/>
            <a:ext cx="9601200" cy="3935150"/>
          </a:xfrm>
        </p:spPr>
        <p:txBody>
          <a:bodyPr>
            <a:normAutofit/>
          </a:bodyPr>
          <a:lstStyle/>
          <a:p>
            <a:pPr algn="just"/>
            <a:r>
              <a:rPr lang="it-IT" b="1" dirty="0" smtClean="0"/>
              <a:t>  Mentre </a:t>
            </a:r>
            <a:r>
              <a:rPr lang="it-IT" b="1" dirty="0"/>
              <a:t>la piattaforma utilizzata a livello di Ambito è stata fondamentale per la gestione di informazioni e per la comunicazione, </a:t>
            </a:r>
            <a:r>
              <a:rPr lang="it-IT" dirty="0"/>
              <a:t>per quanto concerne l’utilizzo della </a:t>
            </a:r>
            <a:r>
              <a:rPr lang="it-IT" b="1" dirty="0"/>
              <a:t>piattaforma SOFIA,</a:t>
            </a:r>
            <a:r>
              <a:rPr lang="it-IT" dirty="0"/>
              <a:t> </a:t>
            </a:r>
            <a:r>
              <a:rPr lang="it-IT" dirty="0" smtClean="0"/>
              <a:t>sono </a:t>
            </a:r>
            <a:r>
              <a:rPr lang="it-IT" dirty="0"/>
              <a:t>emerse </a:t>
            </a:r>
            <a:r>
              <a:rPr lang="it-IT" b="1" dirty="0"/>
              <a:t>difficoltà </a:t>
            </a:r>
            <a:r>
              <a:rPr lang="it-IT" b="1" dirty="0" smtClean="0"/>
              <a:t>operative e tecniche</a:t>
            </a:r>
            <a:r>
              <a:rPr lang="it-IT" dirty="0" smtClean="0"/>
              <a:t>, </a:t>
            </a:r>
            <a:r>
              <a:rPr lang="it-IT" dirty="0"/>
              <a:t>rilevate soprattutto nel corso della prima </a:t>
            </a:r>
            <a:r>
              <a:rPr lang="it-IT" dirty="0" smtClean="0"/>
              <a:t>annualità.</a:t>
            </a:r>
          </a:p>
          <a:p>
            <a:pPr algn="just"/>
            <a:r>
              <a:rPr lang="it-IT" b="1" dirty="0" smtClean="0"/>
              <a:t> La piattaforma SOFIA è </a:t>
            </a:r>
            <a:r>
              <a:rPr lang="it-IT" b="1" dirty="0"/>
              <a:t>stata utilizzata come catalogo delle offerte (anche se ne è stata rilevata</a:t>
            </a:r>
            <a:r>
              <a:rPr lang="it-IT" dirty="0"/>
              <a:t> </a:t>
            </a:r>
            <a:r>
              <a:rPr lang="it-IT" b="1" dirty="0"/>
              <a:t>la scarsa flessibilità</a:t>
            </a:r>
            <a:r>
              <a:rPr lang="it-IT" dirty="0"/>
              <a:t> e la difficoltà connessa alla ricerca di iniziative di interesse riconducibili alla singola scuola</a:t>
            </a:r>
            <a:r>
              <a:rPr lang="it-IT" dirty="0" smtClean="0"/>
              <a:t>).</a:t>
            </a:r>
          </a:p>
          <a:p>
            <a:pPr algn="just"/>
            <a:endParaRPr lang="it-IT" dirty="0"/>
          </a:p>
          <a:p>
            <a:endParaRPr lang="it-IT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73133" y="712184"/>
            <a:ext cx="9601200" cy="13033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altLang="it-IT" sz="4000" dirty="0" smtClean="0"/>
              <a:t>Gestione, accompagnamento e supporto</a:t>
            </a:r>
            <a:endParaRPr lang="it-IT" altLang="it-IT" sz="4000" dirty="0"/>
          </a:p>
        </p:txBody>
      </p:sp>
    </p:spTree>
    <p:extLst>
      <p:ext uri="{BB962C8B-B14F-4D97-AF65-F5344CB8AC3E}">
        <p14:creationId xmlns:p14="http://schemas.microsoft.com/office/powerpoint/2010/main" val="3254212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ABDB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A598B78-244E-41A6-BF25-227479390747}" type="slidenum">
              <a:rPr lang="it-IT" altLang="it-IT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27</a:t>
            </a:fld>
            <a:endParaRPr lang="it-IT" altLang="it-IT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32273" y="494349"/>
            <a:ext cx="9882919" cy="586965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 eaLnBrk="1" hangingPunct="1">
              <a:lnSpc>
                <a:spcPct val="150000"/>
              </a:lnSpc>
            </a:pPr>
            <a:endParaRPr lang="it-IT" alt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/>
              <a:t> </a:t>
            </a:r>
            <a:endParaRPr lang="it-IT" dirty="0" smtClean="0"/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endParaRPr lang="it-IT" b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it-IT" b="1" dirty="0" smtClean="0"/>
              <a:t> </a:t>
            </a:r>
            <a:r>
              <a:rPr lang="it-IT" dirty="0" smtClean="0"/>
              <a:t>Due </a:t>
            </a:r>
            <a:r>
              <a:rPr lang="it-IT" dirty="0"/>
              <a:t>strategie molto utilizzate per la valorizzazione </a:t>
            </a:r>
            <a:r>
              <a:rPr lang="it-IT" dirty="0" smtClean="0"/>
              <a:t>dei percorsi formativi sono state: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it-IT" dirty="0"/>
              <a:t>l</a:t>
            </a:r>
            <a:r>
              <a:rPr lang="it-IT" dirty="0" smtClean="0"/>
              <a:t>a previsione di un criterio specifico ai fini  dell’attribuzione del </a:t>
            </a:r>
            <a:r>
              <a:rPr lang="it-IT" dirty="0"/>
              <a:t>bonus </a:t>
            </a:r>
            <a:r>
              <a:rPr lang="it-IT" dirty="0" smtClean="0"/>
              <a:t>premiale;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it-IT" dirty="0"/>
              <a:t>l</a:t>
            </a:r>
            <a:r>
              <a:rPr lang="it-IT" dirty="0" smtClean="0"/>
              <a:t>a valenza dei percorsi formativi sul </a:t>
            </a:r>
            <a:r>
              <a:rPr lang="it-IT" dirty="0"/>
              <a:t>conferimento di incarichi </a:t>
            </a:r>
            <a:r>
              <a:rPr lang="it-IT" dirty="0" smtClean="0"/>
              <a:t>specifici di </a:t>
            </a:r>
            <a:r>
              <a:rPr lang="it-IT" dirty="0"/>
              <a:t>tipo organizzativo (legati alle funzioni strumentali o all’attività progettuale). </a:t>
            </a:r>
            <a:endParaRPr lang="it-IT" sz="3600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it-IT" dirty="0"/>
              <a:t>DS e corsisti </a:t>
            </a:r>
            <a:r>
              <a:rPr lang="it-IT" dirty="0" smtClean="0"/>
              <a:t> hanno espresso la </a:t>
            </a:r>
            <a:r>
              <a:rPr lang="it-IT" dirty="0"/>
              <a:t>necessità di </a:t>
            </a:r>
            <a:r>
              <a:rPr lang="it-IT" dirty="0" smtClean="0"/>
              <a:t>valorizzare </a:t>
            </a:r>
            <a:r>
              <a:rPr lang="it-IT" dirty="0"/>
              <a:t>la certificazione delle competenze acquisite in itinere e </a:t>
            </a:r>
            <a:r>
              <a:rPr lang="it-IT" dirty="0" smtClean="0"/>
              <a:t>definire a </a:t>
            </a:r>
            <a:r>
              <a:rPr lang="it-IT" dirty="0"/>
              <a:t>livello nazionale </a:t>
            </a:r>
            <a:r>
              <a:rPr lang="it-IT" dirty="0" smtClean="0"/>
              <a:t> </a:t>
            </a:r>
            <a:r>
              <a:rPr lang="it-IT" dirty="0"/>
              <a:t>strumenti comuni che consentano la valutazione dei percorsi e il rilascio </a:t>
            </a:r>
            <a:r>
              <a:rPr lang="it-IT" dirty="0" smtClean="0"/>
              <a:t>di </a:t>
            </a:r>
            <a:r>
              <a:rPr lang="it-IT" dirty="0"/>
              <a:t>certificazioni </a:t>
            </a:r>
            <a:r>
              <a:rPr lang="it-IT" dirty="0" smtClean="0"/>
              <a:t>finali, spendibili nel corso della carriera.</a:t>
            </a:r>
            <a:endParaRPr lang="it-IT" dirty="0"/>
          </a:p>
          <a:p>
            <a:pPr algn="just" eaLnBrk="1" hangingPunct="1">
              <a:lnSpc>
                <a:spcPct val="150000"/>
              </a:lnSpc>
            </a:pPr>
            <a:endParaRPr lang="it-IT" altLang="it-IT" sz="2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57308F7-1CD1-42A3-A8B9-A406492D90B0}" type="slidenum"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 eaLnBrk="1" hangingPunct="1"/>
              <a:t>27</a:t>
            </a:fld>
            <a:endParaRPr lang="en-US" altLang="it-IT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733" y="494349"/>
            <a:ext cx="1878957" cy="1409218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73133" y="851079"/>
            <a:ext cx="9601200" cy="13033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altLang="it-IT" sz="4000" dirty="0" smtClean="0"/>
              <a:t>Elementi di ricaduta</a:t>
            </a:r>
          </a:p>
          <a:p>
            <a:endParaRPr lang="it-IT" altLang="it-IT" sz="4000" dirty="0"/>
          </a:p>
        </p:txBody>
      </p:sp>
    </p:spTree>
    <p:extLst>
      <p:ext uri="{BB962C8B-B14F-4D97-AF65-F5344CB8AC3E}">
        <p14:creationId xmlns:p14="http://schemas.microsoft.com/office/powerpoint/2010/main" val="631137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D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484741-9990-4927-AE88-6CF58096E5A4}" type="slidenum">
              <a:rPr lang="it-IT" altLang="it-IT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28</a:t>
            </a:fld>
            <a:endParaRPr lang="it-IT" altLang="it-IT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61571" y="1178157"/>
            <a:ext cx="6799006" cy="419254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2000" dirty="0"/>
          </a:p>
          <a:p>
            <a:r>
              <a:rPr lang="it-IT" sz="2000" b="1" dirty="0"/>
              <a:t>È emerso come</a:t>
            </a:r>
            <a:r>
              <a:rPr lang="it-IT" sz="2000" dirty="0"/>
              <a:t> </a:t>
            </a:r>
            <a:r>
              <a:rPr lang="it-IT" sz="2000" b="1" dirty="0"/>
              <a:t>elemento da incrementare quello relativo alla realizzazione di focus dedicati a gruppi di </a:t>
            </a:r>
            <a:r>
              <a:rPr lang="it-IT" sz="2000" b="1" dirty="0" smtClean="0"/>
              <a:t>docenti </a:t>
            </a:r>
            <a:r>
              <a:rPr lang="it-IT" sz="2000" b="1" dirty="0"/>
              <a:t>omogenei per ordine di scuola</a:t>
            </a:r>
            <a:r>
              <a:rPr lang="it-IT" sz="2000" dirty="0" smtClean="0"/>
              <a:t>.</a:t>
            </a:r>
          </a:p>
          <a:p>
            <a:r>
              <a:rPr lang="it-IT" sz="2000" dirty="0"/>
              <a:t>Per diversi motivi</a:t>
            </a:r>
            <a:r>
              <a:rPr lang="it-IT" sz="2000" b="1" dirty="0"/>
              <a:t> alcune prospettive di miglioramento sul piano organizzativo riguardano i tempi: </a:t>
            </a:r>
            <a:r>
              <a:rPr lang="it-IT" sz="2000" dirty="0"/>
              <a:t>i Dirigenti dei Poli affermano di aver agevolato la fruizione intervenendo sul calendario degli incontri collegiali, elemento confermato dai Docenti. I formatori </a:t>
            </a:r>
            <a:r>
              <a:rPr lang="it-IT" sz="2000" dirty="0" smtClean="0"/>
              <a:t>hanno evidenziato </a:t>
            </a:r>
            <a:r>
              <a:rPr lang="it-IT" sz="2000" dirty="0"/>
              <a:t>l’opportunità di dedicare il periodo iniziale dell’anno scolastico alla formazione, per agevolarne la partecipazione e la ricaduta sulla progettazione e la didattica.</a:t>
            </a:r>
          </a:p>
          <a:p>
            <a:endParaRPr lang="it-IT" sz="2000" dirty="0"/>
          </a:p>
          <a:p>
            <a:endParaRPr lang="it-IT" alt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it-IT" altLang="it-IT" sz="2000" dirty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65C50EB-D1EF-436A-B00E-9F83C949291E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 eaLnBrk="1" hangingPunct="1"/>
              <a:t>28</a:t>
            </a:fld>
            <a:endParaRPr lang="it-IT" altLang="it-IT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" y="2163809"/>
            <a:ext cx="4542504" cy="2939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olo 1"/>
          <p:cNvSpPr txBox="1">
            <a:spLocks/>
          </p:cNvSpPr>
          <p:nvPr/>
        </p:nvSpPr>
        <p:spPr>
          <a:xfrm rot="20753150">
            <a:off x="-1742596" y="626760"/>
            <a:ext cx="9601196" cy="130386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200" b="1" dirty="0" smtClean="0">
                <a:solidFill>
                  <a:srgbClr val="002060"/>
                </a:solidFill>
              </a:rPr>
              <a:t>Prospettive </a:t>
            </a:r>
            <a:r>
              <a:rPr lang="it-IT" sz="3200" b="1" dirty="0" smtClean="0">
                <a:solidFill>
                  <a:srgbClr val="002060"/>
                </a:solidFill>
              </a:rPr>
              <a:t>per lo sviluppo</a:t>
            </a:r>
            <a:endParaRPr lang="it-IT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7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D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484741-9990-4927-AE88-6CF58096E5A4}" type="slidenum">
              <a:rPr lang="it-IT" altLang="it-IT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29</a:t>
            </a:fld>
            <a:endParaRPr lang="it-IT" altLang="it-IT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7387" y="3449255"/>
            <a:ext cx="9514390" cy="2907096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endParaRPr lang="it-IT" sz="2000" dirty="0" smtClean="0"/>
          </a:p>
          <a:p>
            <a:pPr algn="just"/>
            <a:r>
              <a:rPr lang="it-IT" sz="2000" dirty="0"/>
              <a:t> </a:t>
            </a:r>
            <a:r>
              <a:rPr lang="it-IT" sz="2000" dirty="0" smtClean="0"/>
              <a:t>Tra i </a:t>
            </a:r>
            <a:r>
              <a:rPr lang="it-IT" sz="2000" dirty="0"/>
              <a:t>suggerimenti per il futuro </a:t>
            </a:r>
            <a:r>
              <a:rPr lang="it-IT" sz="2000" dirty="0" smtClean="0"/>
              <a:t> è emersa la necessità di </a:t>
            </a:r>
            <a:r>
              <a:rPr lang="it-IT" sz="2000" dirty="0"/>
              <a:t>concludere i percorsi con un bilancio </a:t>
            </a:r>
            <a:r>
              <a:rPr lang="it-IT" sz="2000" dirty="0" smtClean="0"/>
              <a:t>delle competenze in </a:t>
            </a:r>
            <a:r>
              <a:rPr lang="it-IT" sz="2000" dirty="0"/>
              <a:t>uscita e registrate i livelli di competenze raggiunti adottando standard nazionali. </a:t>
            </a:r>
            <a:r>
              <a:rPr lang="it-IT" sz="2000" b="1" dirty="0"/>
              <a:t>Sofia </a:t>
            </a:r>
            <a:r>
              <a:rPr lang="it-IT" sz="2000" dirty="0" smtClean="0"/>
              <a:t>ma</a:t>
            </a:r>
            <a:r>
              <a:rPr lang="it-IT" sz="2000" dirty="0"/>
              <a:t>, come è stato suggerito, potrebbe essere impiegata per valorizzare gli esiti, per la documentazione dei percorsi e per la certificazione delle </a:t>
            </a:r>
            <a:r>
              <a:rPr lang="it-IT" sz="2000" dirty="0" smtClean="0"/>
              <a:t>competenze.</a:t>
            </a:r>
          </a:p>
          <a:p>
            <a:pPr algn="just"/>
            <a:r>
              <a:rPr lang="it-IT" sz="2000" dirty="0" smtClean="0"/>
              <a:t>I partecipanti ai Focus hanno in </a:t>
            </a:r>
            <a:r>
              <a:rPr lang="it-IT" sz="2000" dirty="0"/>
              <a:t>gran parte concordato sull’utilità che potrebbe avere SOFIA per la </a:t>
            </a:r>
            <a:r>
              <a:rPr lang="it-IT" sz="2000" b="1" dirty="0"/>
              <a:t>documentazione</a:t>
            </a:r>
            <a:r>
              <a:rPr lang="it-IT" sz="2000" dirty="0"/>
              <a:t> e la </a:t>
            </a:r>
            <a:r>
              <a:rPr lang="it-IT" sz="2000" b="1" dirty="0" smtClean="0"/>
              <a:t>certificazione delle competenze</a:t>
            </a:r>
            <a:r>
              <a:rPr lang="it-IT" sz="2000" dirty="0" smtClean="0"/>
              <a:t>, </a:t>
            </a:r>
            <a:r>
              <a:rPr lang="it-IT" sz="2000" dirty="0"/>
              <a:t>riferite non solo ai corsisti ma anche ai formatori.</a:t>
            </a:r>
          </a:p>
          <a:p>
            <a:pPr algn="just"/>
            <a:endParaRPr lang="it-IT" sz="2000" dirty="0"/>
          </a:p>
        </p:txBody>
      </p:sp>
      <p:sp>
        <p:nvSpPr>
          <p:cNvPr id="6" name="Segnaposto numero diapositiva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65C50EB-D1EF-436A-B00E-9F83C949291E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 eaLnBrk="1" hangingPunct="1"/>
              <a:t>29</a:t>
            </a:fld>
            <a:endParaRPr lang="it-IT" altLang="it-IT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18" y="1551008"/>
            <a:ext cx="2752592" cy="1781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1105978" y="656823"/>
            <a:ext cx="9601196" cy="89418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200" b="1" dirty="0" smtClean="0">
                <a:solidFill>
                  <a:srgbClr val="002060"/>
                </a:solidFill>
              </a:rPr>
              <a:t>Prospettive </a:t>
            </a:r>
            <a:r>
              <a:rPr lang="it-IT" sz="3200" b="1" dirty="0" smtClean="0">
                <a:solidFill>
                  <a:srgbClr val="002060"/>
                </a:solidFill>
              </a:rPr>
              <a:t>per lo sviluppo</a:t>
            </a:r>
            <a:endParaRPr lang="it-IT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0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808402" y="3177152"/>
            <a:ext cx="6474581" cy="821411"/>
          </a:xfrm>
          <a:solidFill>
            <a:srgbClr val="CDEEFF"/>
          </a:solidFill>
        </p:spPr>
        <p:txBody>
          <a:bodyPr/>
          <a:lstStyle/>
          <a:p>
            <a:pPr algn="l"/>
            <a:r>
              <a:rPr lang="it-IT" sz="2400" dirty="0" smtClean="0"/>
              <a:t>                               </a:t>
            </a:r>
            <a:br>
              <a:rPr lang="it-IT" sz="2400" dirty="0" smtClean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/>
              <a:t>1.  PNFD 2016/2019 - Elementi del monitoraggio MIUR-USR-INDIRE</a:t>
            </a:r>
          </a:p>
        </p:txBody>
      </p:sp>
      <p:pic>
        <p:nvPicPr>
          <p:cNvPr id="8" name="Picture 2" descr="Scarica il fi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87" y="1999283"/>
            <a:ext cx="2201172" cy="2826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9531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D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484741-9990-4927-AE88-6CF58096E5A4}" type="slidenum">
              <a:rPr lang="it-IT" altLang="it-IT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30</a:t>
            </a:fld>
            <a:endParaRPr lang="it-IT" altLang="it-IT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3202" y="3294320"/>
            <a:ext cx="6298868" cy="2560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it-IT" b="1" dirty="0" smtClean="0"/>
              <a:t>Diffusa </a:t>
            </a:r>
            <a:r>
              <a:rPr lang="it-IT" b="1" dirty="0"/>
              <a:t>nei diversi Ambiti è la richiesta legata alla  stesura del portfolio e ad una certificazione spendibile a livello professionale all’interno e all’esterno della scuola</a:t>
            </a:r>
            <a:r>
              <a:rPr lang="it-IT" dirty="0"/>
              <a:t>, per esempio attraverso la convertibilità dell’UF in </a:t>
            </a:r>
            <a:r>
              <a:rPr lang="it-IT" dirty="0" smtClean="0"/>
              <a:t>CFU.</a:t>
            </a:r>
            <a:endParaRPr lang="it-IT" sz="2000" dirty="0"/>
          </a:p>
          <a:p>
            <a:pPr algn="just" eaLnBrk="1" hangingPunct="1">
              <a:lnSpc>
                <a:spcPct val="90000"/>
              </a:lnSpc>
            </a:pPr>
            <a:endParaRPr lang="it-IT" alt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it-IT" altLang="it-IT" sz="2000" dirty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65C50EB-D1EF-436A-B00E-9F83C949291E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 eaLnBrk="1" hangingPunct="1"/>
              <a:t>30</a:t>
            </a:fld>
            <a:endParaRPr lang="it-IT" altLang="it-IT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09" y="2916163"/>
            <a:ext cx="4542504" cy="2939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olo 1"/>
          <p:cNvSpPr txBox="1">
            <a:spLocks/>
          </p:cNvSpPr>
          <p:nvPr/>
        </p:nvSpPr>
        <p:spPr>
          <a:xfrm rot="1246555">
            <a:off x="5555580" y="1198885"/>
            <a:ext cx="6998751" cy="130386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200" b="1" dirty="0" smtClean="0">
                <a:solidFill>
                  <a:srgbClr val="002060"/>
                </a:solidFill>
              </a:rPr>
              <a:t>Prospettive </a:t>
            </a:r>
            <a:r>
              <a:rPr lang="it-IT" sz="3200" b="1" dirty="0" smtClean="0">
                <a:solidFill>
                  <a:srgbClr val="002060"/>
                </a:solidFill>
              </a:rPr>
              <a:t>per lo sviluppo</a:t>
            </a:r>
            <a:endParaRPr lang="it-IT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631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102870" y="2903479"/>
            <a:ext cx="6474581" cy="1515626"/>
          </a:xfrm>
          <a:solidFill>
            <a:srgbClr val="CDEEFF"/>
          </a:solidFill>
        </p:spPr>
        <p:txBody>
          <a:bodyPr/>
          <a:lstStyle/>
          <a:p>
            <a:pPr algn="l"/>
            <a:r>
              <a:rPr lang="it-IT" sz="2400" dirty="0" smtClean="0"/>
              <a:t>                               </a:t>
            </a: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 smtClean="0"/>
              <a:t>2. Rinnovo delle reti di ambito per la formazione del personale scolastico - triennio 2019/2022</a:t>
            </a:r>
            <a:br>
              <a:rPr lang="it-IT" sz="2400" dirty="0" smtClean="0"/>
            </a:br>
            <a:endParaRPr lang="it-IT" sz="24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60" y="2200760"/>
            <a:ext cx="3133247" cy="2921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886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ABDB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560438" y="516194"/>
            <a:ext cx="11105535" cy="58536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200" dirty="0" smtClean="0">
                <a:solidFill>
                  <a:schemeClr val="tx1"/>
                </a:solidFill>
              </a:rPr>
              <a:t>Nota </a:t>
            </a:r>
            <a:r>
              <a:rPr lang="it-IT" sz="3200" cap="all" dirty="0" smtClean="0">
                <a:solidFill>
                  <a:schemeClr val="tx1"/>
                </a:solidFill>
              </a:rPr>
              <a:t>miur</a:t>
            </a:r>
            <a:r>
              <a:rPr lang="it-IT" sz="3200" cap="all" dirty="0" smtClean="0">
                <a:solidFill>
                  <a:schemeClr val="tx1"/>
                </a:solidFill>
              </a:rPr>
              <a:t> </a:t>
            </a:r>
            <a:r>
              <a:rPr lang="it-IT" sz="3200" dirty="0" smtClean="0">
                <a:solidFill>
                  <a:schemeClr val="tx1"/>
                </a:solidFill>
              </a:rPr>
              <a:t>43439 del 2 ottobre 2019</a:t>
            </a:r>
          </a:p>
          <a:p>
            <a:pPr algn="ctr"/>
            <a:endParaRPr lang="it-IT" sz="3200" b="1" dirty="0">
              <a:solidFill>
                <a:srgbClr val="0000CC"/>
              </a:solidFill>
            </a:endParaRPr>
          </a:p>
          <a:p>
            <a:pPr algn="ctr"/>
            <a:endParaRPr lang="it-IT" sz="3200" b="1" dirty="0" smtClean="0">
              <a:solidFill>
                <a:srgbClr val="0000CC"/>
              </a:solidFill>
            </a:endParaRPr>
          </a:p>
          <a:p>
            <a:pPr algn="ctr"/>
            <a:endParaRPr lang="it-IT" sz="3200" b="1" dirty="0" smtClean="0">
              <a:solidFill>
                <a:srgbClr val="0000CC"/>
              </a:solidFill>
            </a:endParaRPr>
          </a:p>
          <a:p>
            <a:pPr algn="ctr"/>
            <a:endParaRPr lang="it-IT" sz="3200" b="1" dirty="0">
              <a:solidFill>
                <a:srgbClr val="0000CC"/>
              </a:solidFill>
            </a:endParaRPr>
          </a:p>
          <a:p>
            <a:endParaRPr lang="it-IT" dirty="0" smtClean="0"/>
          </a:p>
          <a:p>
            <a:endParaRPr lang="it-IT" dirty="0"/>
          </a:p>
          <a:p>
            <a:pPr marL="0" indent="0" algn="ctr">
              <a:buNone/>
            </a:pPr>
            <a:r>
              <a:rPr lang="it-IT" b="1" dirty="0" smtClean="0"/>
              <a:t>Rinnovo </a:t>
            </a:r>
            <a:r>
              <a:rPr lang="it-IT" b="1" dirty="0"/>
              <a:t>delle reti tra le istituzioni scolastiche riferite agli ambiti territoriali </a:t>
            </a:r>
            <a:r>
              <a:rPr lang="it-IT" b="1" dirty="0" smtClean="0"/>
              <a:t>per</a:t>
            </a:r>
          </a:p>
          <a:p>
            <a:pPr marL="0" indent="0" algn="ctr">
              <a:buNone/>
            </a:pPr>
            <a:r>
              <a:rPr lang="it-IT" b="1" dirty="0" smtClean="0"/>
              <a:t>le </a:t>
            </a:r>
            <a:r>
              <a:rPr lang="it-IT" b="1" dirty="0"/>
              <a:t>attività formative e di conferma/modifica delle scuole polo per la formazione.</a:t>
            </a:r>
            <a:endParaRPr lang="it-IT" sz="3200" b="1" dirty="0" smtClean="0">
              <a:solidFill>
                <a:srgbClr val="0000CC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29" y="1478526"/>
            <a:ext cx="3397045" cy="2547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55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CDEE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115878" y="889673"/>
            <a:ext cx="9601200" cy="1303337"/>
          </a:xfrm>
        </p:spPr>
        <p:txBody>
          <a:bodyPr/>
          <a:lstStyle/>
          <a:p>
            <a:r>
              <a:rPr lang="it-IT" dirty="0" smtClean="0"/>
              <a:t>Conferma del modello della rete di ambito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456840" y="2417978"/>
            <a:ext cx="9601200" cy="3317875"/>
          </a:xfrm>
        </p:spPr>
        <p:txBody>
          <a:bodyPr/>
          <a:lstStyle/>
          <a:p>
            <a:endParaRPr lang="it-IT" dirty="0"/>
          </a:p>
          <a:p>
            <a:pPr algn="just"/>
            <a:r>
              <a:rPr lang="it-IT" dirty="0"/>
              <a:t> In attesa di delineare in modo puntuale lo scenario della formazione in servizio riferito agli obiettivi del piano per il prossimo triennio </a:t>
            </a:r>
            <a:r>
              <a:rPr lang="it-IT" b="1" i="1" dirty="0"/>
              <a:t>(priorità, metodologie, </a:t>
            </a:r>
            <a:r>
              <a:rPr lang="it-IT" b="1" i="1" dirty="0"/>
              <a:t>governance</a:t>
            </a:r>
            <a:r>
              <a:rPr lang="it-IT" b="1" i="1" dirty="0"/>
              <a:t>, aspetti gestionali, </a:t>
            </a:r>
            <a:r>
              <a:rPr lang="it-IT" b="1" i="1" u="sng" dirty="0">
                <a:solidFill>
                  <a:srgbClr val="FF0000"/>
                </a:solidFill>
              </a:rPr>
              <a:t>ruolo rafforzato delle singole istituzioni scolastiche</a:t>
            </a:r>
            <a:r>
              <a:rPr lang="it-IT" dirty="0"/>
              <a:t>) si conferma il </a:t>
            </a:r>
            <a:r>
              <a:rPr lang="it-IT" b="1" dirty="0"/>
              <a:t>modello organizzativo di rete d’ambito territoriale</a:t>
            </a:r>
            <a:r>
              <a:rPr lang="it-IT" dirty="0"/>
              <a:t> per gli interventi di formazione e la gestione amministrativo-contabile affidata alle </a:t>
            </a:r>
            <a:r>
              <a:rPr lang="it-IT" b="1" dirty="0"/>
              <a:t>scuole polo per la formazione</a:t>
            </a:r>
            <a:r>
              <a:rPr lang="it-IT" dirty="0"/>
              <a:t>, come già previsto nel triennio 2016-2019. </a:t>
            </a:r>
          </a:p>
        </p:txBody>
      </p:sp>
    </p:spTree>
    <p:extLst>
      <p:ext uri="{BB962C8B-B14F-4D97-AF65-F5344CB8AC3E}">
        <p14:creationId xmlns:p14="http://schemas.microsoft.com/office/powerpoint/2010/main" val="259184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DDF4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239864" y="1013659"/>
            <a:ext cx="9601200" cy="1303337"/>
          </a:xfrm>
        </p:spPr>
        <p:txBody>
          <a:bodyPr/>
          <a:lstStyle/>
          <a:p>
            <a:r>
              <a:rPr lang="it-IT" dirty="0" smtClean="0"/>
              <a:t>Scuole polo e scuole capofila di rete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363851" y="2650453"/>
            <a:ext cx="9601200" cy="3317875"/>
          </a:xfrm>
        </p:spPr>
        <p:txBody>
          <a:bodyPr/>
          <a:lstStyle/>
          <a:p>
            <a:endParaRPr lang="it-IT" dirty="0"/>
          </a:p>
          <a:p>
            <a:r>
              <a:rPr lang="it-IT" dirty="0"/>
              <a:t> Le scuole polo per la formazione, che potranno essere distinte dalla scuola capo fila di rete, come di consueto, saranno coinvolte anche per le iniziative formative indirizzate ai </a:t>
            </a:r>
            <a:r>
              <a:rPr lang="it-IT" b="1" dirty="0"/>
              <a:t>docenti</a:t>
            </a:r>
            <a:r>
              <a:rPr lang="it-IT" dirty="0"/>
              <a:t> ed ai </a:t>
            </a:r>
            <a:r>
              <a:rPr lang="it-IT" b="1" dirty="0"/>
              <a:t>dirigenti scolastici neoassunti</a:t>
            </a:r>
            <a:r>
              <a:rPr lang="it-IT" dirty="0"/>
              <a:t>, nonché per il </a:t>
            </a:r>
            <a:r>
              <a:rPr lang="it-IT" b="1" dirty="0"/>
              <a:t>personale ATA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8375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E5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193370" y="967165"/>
            <a:ext cx="9601200" cy="1303337"/>
          </a:xfrm>
        </p:spPr>
        <p:txBody>
          <a:bodyPr/>
          <a:lstStyle/>
          <a:p>
            <a:r>
              <a:rPr lang="it-IT" dirty="0" smtClean="0"/>
              <a:t>Rinnovo degli accordi costitutivi delle reti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515107" y="2052457"/>
            <a:ext cx="9601200" cy="3317875"/>
          </a:xfrm>
        </p:spPr>
        <p:txBody>
          <a:bodyPr>
            <a:normAutofit/>
          </a:bodyPr>
          <a:lstStyle/>
          <a:p>
            <a:endParaRPr lang="it-IT" dirty="0"/>
          </a:p>
          <a:p>
            <a:pPr algn="just"/>
            <a:r>
              <a:rPr lang="it-IT" dirty="0" smtClean="0"/>
              <a:t>I DDSS </a:t>
            </a:r>
            <a:r>
              <a:rPr lang="it-IT" dirty="0"/>
              <a:t>delle scuole capofila della rete di ambito organizzeranno le conferenze di servizio di ambito per procedere al rinnovo delle reti tra le istituzioni scolastiche </a:t>
            </a:r>
            <a:r>
              <a:rPr lang="it-IT" b="1" u="sng" dirty="0"/>
              <a:t>riferite agli attuali ambiti </a:t>
            </a:r>
            <a:r>
              <a:rPr lang="it-IT" b="1" u="sng" dirty="0" smtClean="0"/>
              <a:t>territoriali.</a:t>
            </a:r>
            <a:endParaRPr lang="it-IT" b="1" u="sng" dirty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091" y="4246536"/>
            <a:ext cx="2552323" cy="1468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075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ABDB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285967" y="1045057"/>
            <a:ext cx="9601200" cy="5207430"/>
          </a:xfrm>
        </p:spPr>
        <p:txBody>
          <a:bodyPr>
            <a:normAutofit/>
          </a:bodyPr>
          <a:lstStyle/>
          <a:p>
            <a:endParaRPr lang="it-IT" dirty="0"/>
          </a:p>
          <a:p>
            <a:pPr algn="just"/>
            <a:r>
              <a:rPr lang="it-IT" sz="2600" dirty="0" smtClean="0"/>
              <a:t>Contestualmente la rete procederà alla conferma </a:t>
            </a:r>
            <a:r>
              <a:rPr lang="it-IT" sz="2600" dirty="0" smtClean="0"/>
              <a:t>delle </a:t>
            </a:r>
            <a:r>
              <a:rPr lang="it-IT" sz="2600" dirty="0"/>
              <a:t>scuole polo per la </a:t>
            </a:r>
            <a:r>
              <a:rPr lang="it-IT" sz="2600" dirty="0" smtClean="0"/>
              <a:t>formazione. </a:t>
            </a:r>
          </a:p>
          <a:p>
            <a:pPr lvl="0" algn="just"/>
            <a:r>
              <a:rPr lang="it-IT" dirty="0" smtClean="0"/>
              <a:t>   Nel </a:t>
            </a:r>
            <a:r>
              <a:rPr lang="it-IT" dirty="0"/>
              <a:t>considerare le eventuali rinunce dei poli 2016/2019, </a:t>
            </a:r>
            <a:r>
              <a:rPr lang="it-IT" dirty="0" smtClean="0"/>
              <a:t>connesse, ad esempio,  </a:t>
            </a:r>
            <a:r>
              <a:rPr lang="it-IT" dirty="0"/>
              <a:t>alla carenza di risorse strutturali e professionali, occorrerà tener conto dell’esperienza maturata nel settore della gestione a livello di rete e dei requisiti necessari per svolgere gli adempimenti amministrativi e contabili oltreché organizzativi e progettuali indicati nella </a:t>
            </a:r>
            <a:r>
              <a:rPr lang="it-IT" b="1" dirty="0"/>
              <a:t>n</a:t>
            </a:r>
            <a:r>
              <a:rPr lang="it-IT" b="1" dirty="0" smtClean="0"/>
              <a:t>ota </a:t>
            </a:r>
            <a:r>
              <a:rPr lang="it-IT" b="1" dirty="0"/>
              <a:t>MIUR 2915 del 15.09.2016.</a:t>
            </a:r>
            <a:endParaRPr lang="it-IT" dirty="0"/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784382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CDEE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177871" y="1044656"/>
            <a:ext cx="9601200" cy="1303337"/>
          </a:xfrm>
        </p:spPr>
        <p:txBody>
          <a:bodyPr/>
          <a:lstStyle/>
          <a:p>
            <a:r>
              <a:rPr lang="it-IT" dirty="0" smtClean="0"/>
              <a:t>Compiti delle scuole polo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177871" y="2712446"/>
            <a:ext cx="9601200" cy="3317875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Le scuole </a:t>
            </a:r>
            <a:r>
              <a:rPr lang="it-IT" dirty="0" smtClean="0"/>
              <a:t>polo, </a:t>
            </a:r>
            <a:r>
              <a:rPr lang="it-IT" dirty="0"/>
              <a:t>oltre </a:t>
            </a:r>
            <a:r>
              <a:rPr lang="it-IT" dirty="0" smtClean="0"/>
              <a:t>a coordinare </a:t>
            </a:r>
            <a:r>
              <a:rPr lang="it-IT" dirty="0"/>
              <a:t>la progettazione e l’organizzazione delle attività formative, </a:t>
            </a:r>
            <a:r>
              <a:rPr lang="it-IT" dirty="0" smtClean="0"/>
              <a:t>hanno </a:t>
            </a:r>
            <a:r>
              <a:rPr lang="it-IT" dirty="0"/>
              <a:t>il compito </a:t>
            </a:r>
            <a:r>
              <a:rPr lang="it-IT" dirty="0" smtClean="0"/>
              <a:t>di garantire </a:t>
            </a:r>
            <a:r>
              <a:rPr lang="it-IT" b="1" dirty="0"/>
              <a:t>una corretta gestione amministrativo – contabile delle iniziative di formazione </a:t>
            </a:r>
            <a:r>
              <a:rPr lang="it-IT" dirty="0" smtClean="0"/>
              <a:t>realizzate dalla </a:t>
            </a:r>
            <a:r>
              <a:rPr lang="it-IT" dirty="0"/>
              <a:t>rete di istituzioni scolastiche presenti nell’ambito e di interfacciarsi con </a:t>
            </a:r>
            <a:r>
              <a:rPr lang="it-IT" dirty="0" smtClean="0"/>
              <a:t>l’Ufficio III dell’USR Campania e con la Scuola polo regionale I.S. Torrente di Casoria per </a:t>
            </a:r>
            <a:r>
              <a:rPr lang="it-IT" dirty="0"/>
              <a:t>le attività </a:t>
            </a:r>
            <a:r>
              <a:rPr lang="it-IT" dirty="0" smtClean="0"/>
              <a:t>di co-progettazione</a:t>
            </a:r>
            <a:r>
              <a:rPr lang="it-IT" dirty="0"/>
              <a:t>, monitoraggio e </a:t>
            </a:r>
            <a:r>
              <a:rPr lang="it-IT" dirty="0" smtClean="0"/>
              <a:t>rendicontazione.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88813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laid">
          <a:fgClr>
            <a:srgbClr val="93DB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162373" y="781185"/>
            <a:ext cx="9601200" cy="1303337"/>
          </a:xfrm>
        </p:spPr>
        <p:txBody>
          <a:bodyPr/>
          <a:lstStyle/>
          <a:p>
            <a:r>
              <a:rPr lang="it-IT" dirty="0" smtClean="0"/>
              <a:t>Requisiti delle scuole polo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515626" y="2084522"/>
            <a:ext cx="11142662" cy="4285281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it-IT" sz="2600" dirty="0"/>
              <a:t>Le scuole polo per la formazione dovranno garantire i seguenti requisiti:</a:t>
            </a:r>
          </a:p>
          <a:p>
            <a:r>
              <a:rPr lang="it-IT" sz="2600" dirty="0"/>
              <a:t>- Favorire una progettazione didattica delle scuole della rete anche su azioni trasversali </a:t>
            </a:r>
            <a:r>
              <a:rPr lang="it-IT" sz="2600" dirty="0" smtClean="0"/>
              <a:t>di formazione </a:t>
            </a:r>
            <a:r>
              <a:rPr lang="it-IT" sz="2600" dirty="0"/>
              <a:t>per più gradi scolastici, ferma restando la possibilità di costituire reti di scopo;</a:t>
            </a:r>
          </a:p>
          <a:p>
            <a:r>
              <a:rPr lang="it-IT" sz="2600" dirty="0"/>
              <a:t>- Essere disponibili a raccordarsi con l’USR per armonizzare le azioni formative in </a:t>
            </a:r>
            <a:r>
              <a:rPr lang="it-IT" sz="2600" dirty="0" smtClean="0"/>
              <a:t>coerenza con </a:t>
            </a:r>
            <a:r>
              <a:rPr lang="it-IT" sz="2600" dirty="0"/>
              <a:t>le priorità indicate nel Piano Nazionale per la Formazione;</a:t>
            </a:r>
          </a:p>
          <a:p>
            <a:r>
              <a:rPr lang="it-IT" sz="2600" dirty="0"/>
              <a:t>- Ricercare e sviluppare accordi di partenariato con i diversi enti e soggetti del territorio, </a:t>
            </a:r>
            <a:r>
              <a:rPr lang="it-IT" sz="2600" dirty="0" smtClean="0"/>
              <a:t>al fine </a:t>
            </a:r>
            <a:r>
              <a:rPr lang="it-IT" sz="2600" dirty="0"/>
              <a:t>di garantire un costante incremento della qualità delle iniziative formative realizzate </a:t>
            </a:r>
            <a:r>
              <a:rPr lang="it-IT" sz="2600" dirty="0" smtClean="0"/>
              <a:t>per i </a:t>
            </a:r>
            <a:r>
              <a:rPr lang="it-IT" sz="2600" dirty="0"/>
              <a:t>docenti dell’ambito </a:t>
            </a:r>
            <a:r>
              <a:rPr lang="it-IT" sz="2600" dirty="0" smtClean="0"/>
              <a:t>territoriale</a:t>
            </a:r>
          </a:p>
          <a:p>
            <a:endParaRPr lang="it-IT" sz="2100" b="1" dirty="0" smtClean="0"/>
          </a:p>
          <a:p>
            <a:r>
              <a:rPr lang="it-IT" sz="2100" b="1" dirty="0" smtClean="0"/>
              <a:t>Nota MIUR 2915 del 15.09.2016</a:t>
            </a:r>
            <a:endParaRPr lang="it-IT" sz="2100" b="1" dirty="0"/>
          </a:p>
        </p:txBody>
      </p:sp>
    </p:spTree>
    <p:extLst>
      <p:ext uri="{BB962C8B-B14F-4D97-AF65-F5344CB8AC3E}">
        <p14:creationId xmlns:p14="http://schemas.microsoft.com/office/powerpoint/2010/main" val="204314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78884" y="3037667"/>
            <a:ext cx="6474581" cy="973186"/>
          </a:xfrm>
          <a:solidFill>
            <a:srgbClr val="CDEEFF"/>
          </a:solidFill>
        </p:spPr>
        <p:txBody>
          <a:bodyPr/>
          <a:lstStyle/>
          <a:p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 smtClean="0"/>
              <a:t>3. Anno di formazione e prova dei docenti – Indicazioni operative</a:t>
            </a:r>
            <a:endParaRPr lang="it-IT" sz="2400" dirty="0"/>
          </a:p>
        </p:txBody>
      </p:sp>
      <p:pic>
        <p:nvPicPr>
          <p:cNvPr id="9" name="Immagin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82" y="3998561"/>
            <a:ext cx="2907380" cy="2129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82" y="914401"/>
            <a:ext cx="2907380" cy="2123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33015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DDF4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176796" y="1768893"/>
            <a:ext cx="9601200" cy="1303337"/>
          </a:xfrm>
        </p:spPr>
        <p:txBody>
          <a:bodyPr/>
          <a:lstStyle/>
          <a:p>
            <a:r>
              <a:rPr lang="it-IT" dirty="0" smtClean="0"/>
              <a:t>L’azione di monitoraggio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945397" y="2634954"/>
            <a:ext cx="9601200" cy="3317875"/>
          </a:xfrm>
        </p:spPr>
        <p:txBody>
          <a:bodyPr/>
          <a:lstStyle/>
          <a:p>
            <a:pPr algn="ctr"/>
            <a:endParaRPr lang="it-IT" dirty="0"/>
          </a:p>
          <a:p>
            <a:pPr algn="ctr"/>
            <a:r>
              <a:rPr lang="it-IT" dirty="0"/>
              <a:t> </a:t>
            </a:r>
            <a:r>
              <a:rPr lang="it-IT" dirty="0" smtClean="0"/>
              <a:t>La Direzione </a:t>
            </a:r>
            <a:r>
              <a:rPr lang="it-IT" dirty="0"/>
              <a:t>G</a:t>
            </a:r>
            <a:r>
              <a:rPr lang="it-IT" dirty="0" smtClean="0"/>
              <a:t>enerale per il Personale </a:t>
            </a:r>
            <a:r>
              <a:rPr lang="it-IT" dirty="0"/>
              <a:t>S</a:t>
            </a:r>
            <a:r>
              <a:rPr lang="it-IT" dirty="0" smtClean="0"/>
              <a:t>colastico, </a:t>
            </a:r>
            <a:r>
              <a:rPr lang="it-IT" dirty="0"/>
              <a:t>in collaborazione con </a:t>
            </a:r>
            <a:r>
              <a:rPr lang="it-IT" dirty="0" smtClean="0"/>
              <a:t>l’INDIRE e con gli UUSSRR, ha  realizzato </a:t>
            </a:r>
            <a:r>
              <a:rPr lang="it-IT" dirty="0"/>
              <a:t>un'azione di monitoraggio qualitativo e quantitativo sul Piano di </a:t>
            </a:r>
            <a:r>
              <a:rPr lang="it-IT" dirty="0" smtClean="0"/>
              <a:t>formazione 2016/2019, </a:t>
            </a:r>
            <a:r>
              <a:rPr lang="it-IT" dirty="0"/>
              <a:t>che ha interessato a vari livelli le strutture organizzative e i diversi soggetti coinvolti sul territorio (amministrazione, dirigenti, insegnanti, formatori). 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5919" y="484095"/>
            <a:ext cx="1456839" cy="1112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315920" y="1313829"/>
            <a:ext cx="145683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200" b="1" cap="all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USR Campania</a:t>
            </a:r>
            <a:endParaRPr lang="it-IT" sz="1200" b="1" cap="all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8" y="484095"/>
            <a:ext cx="3307336" cy="97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8D68D28-6811-B24D-9C10-B85CD904A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933" y="484095"/>
            <a:ext cx="2740125" cy="103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540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131376" y="1044656"/>
            <a:ext cx="9601200" cy="1303337"/>
          </a:xfrm>
        </p:spPr>
        <p:txBody>
          <a:bodyPr/>
          <a:lstStyle/>
          <a:p>
            <a:r>
              <a:rPr lang="it-IT" dirty="0" smtClean="0"/>
              <a:t>Le indicazioni sul percorso formativo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239864" y="2758941"/>
            <a:ext cx="9601200" cy="3317875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 Il MIUR, con </a:t>
            </a:r>
            <a:r>
              <a:rPr lang="it-IT" b="1" dirty="0"/>
              <a:t>nota </a:t>
            </a:r>
            <a:r>
              <a:rPr lang="it-IT" b="1" dirty="0"/>
              <a:t>prot</a:t>
            </a:r>
            <a:r>
              <a:rPr lang="it-IT" b="1" dirty="0"/>
              <a:t>. 39533 del 04.09.2019</a:t>
            </a:r>
            <a:r>
              <a:rPr lang="it-IT" dirty="0"/>
              <a:t>, ha fornito indicazioni sull’articolazione del percorso formativo da realizzare </a:t>
            </a:r>
            <a:r>
              <a:rPr lang="it-IT" dirty="0"/>
              <a:t>nell’a.s.</a:t>
            </a:r>
            <a:r>
              <a:rPr lang="it-IT" dirty="0"/>
              <a:t> 2019/2020</a:t>
            </a:r>
            <a:r>
              <a:rPr lang="it-IT" dirty="0" smtClean="0"/>
              <a:t>.</a:t>
            </a:r>
          </a:p>
          <a:p>
            <a:pPr algn="just"/>
            <a:r>
              <a:rPr lang="it-IT" dirty="0" smtClean="0"/>
              <a:t> Significative</a:t>
            </a:r>
            <a:r>
              <a:rPr lang="it-IT" dirty="0"/>
              <a:t>, inoltre, appaiono le azioni che i neo-assunti </a:t>
            </a:r>
            <a:r>
              <a:rPr lang="it-IT" dirty="0" smtClean="0"/>
              <a:t>devono compiere </a:t>
            </a:r>
            <a:r>
              <a:rPr lang="it-IT" dirty="0"/>
              <a:t>sulla piattaforma INDIRE, come l’elaborazione di un proprio bilancio di competenze e </a:t>
            </a:r>
            <a:r>
              <a:rPr lang="it-IT" dirty="0" smtClean="0"/>
              <a:t>la costruzione </a:t>
            </a:r>
            <a:r>
              <a:rPr lang="it-IT" dirty="0"/>
              <a:t>di un portfolio di documentazione e riflessione sull’attività didattica. </a:t>
            </a:r>
          </a:p>
        </p:txBody>
      </p:sp>
    </p:spTree>
    <p:extLst>
      <p:ext uri="{BB962C8B-B14F-4D97-AF65-F5344CB8AC3E}">
        <p14:creationId xmlns:p14="http://schemas.microsoft.com/office/powerpoint/2010/main" val="368370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196" y="1968285"/>
            <a:ext cx="6666693" cy="43240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1146874" y="812182"/>
            <a:ext cx="9601200" cy="13033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Personale tenuto all’anno di formazione e di prova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10969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177871" y="2347913"/>
            <a:ext cx="9601200" cy="3317875"/>
          </a:xfrm>
        </p:spPr>
        <p:txBody>
          <a:bodyPr>
            <a:normAutofit/>
          </a:bodyPr>
          <a:lstStyle/>
          <a:p>
            <a:pPr algn="just"/>
            <a:r>
              <a:rPr lang="it-IT" dirty="0" smtClean="0"/>
              <a:t>È  </a:t>
            </a:r>
            <a:r>
              <a:rPr lang="it-IT" dirty="0"/>
              <a:t>confermata la durata complessiva del percorso, quantificato in 50 ore di </a:t>
            </a:r>
            <a:r>
              <a:rPr lang="it-IT" dirty="0" smtClean="0"/>
              <a:t>impegno, considerando </a:t>
            </a:r>
            <a:r>
              <a:rPr lang="it-IT" dirty="0"/>
              <a:t>sia le attività formative in </a:t>
            </a:r>
            <a:r>
              <a:rPr lang="it-IT" dirty="0" smtClean="0"/>
              <a:t>presenza, l’osservazione </a:t>
            </a:r>
            <a:r>
              <a:rPr lang="it-IT" dirty="0"/>
              <a:t>in </a:t>
            </a:r>
            <a:r>
              <a:rPr lang="it-IT" dirty="0" smtClean="0"/>
              <a:t>classe, la rielaborazione </a:t>
            </a:r>
            <a:r>
              <a:rPr lang="it-IT" dirty="0"/>
              <a:t>professionale, mediante gli strumenti del “bilancio di competenze”, del “</a:t>
            </a:r>
            <a:r>
              <a:rPr lang="it-IT" dirty="0" smtClean="0"/>
              <a:t>portfolio professionale</a:t>
            </a:r>
            <a:r>
              <a:rPr lang="it-IT" dirty="0"/>
              <a:t>”, del patto per lo sviluppo formativo, secondo modelli che saranno forniti da </a:t>
            </a:r>
            <a:r>
              <a:rPr lang="it-IT" dirty="0" smtClean="0"/>
              <a:t>INDIRE su </a:t>
            </a:r>
            <a:r>
              <a:rPr lang="it-IT" dirty="0"/>
              <a:t>supporto digitale on </a:t>
            </a:r>
            <a:r>
              <a:rPr lang="it-IT" dirty="0" smtClean="0"/>
              <a:t>line.</a:t>
            </a:r>
            <a:endParaRPr lang="it-IT" dirty="0"/>
          </a:p>
        </p:txBody>
      </p:sp>
      <p:sp>
        <p:nvSpPr>
          <p:cNvPr id="5" name="Titolo 1"/>
          <p:cNvSpPr>
            <a:spLocks noGrp="1"/>
          </p:cNvSpPr>
          <p:nvPr>
            <p:ph type="title" idx="4294967295"/>
          </p:nvPr>
        </p:nvSpPr>
        <p:spPr>
          <a:xfrm>
            <a:off x="0" y="1044575"/>
            <a:ext cx="9601200" cy="1303338"/>
          </a:xfrm>
        </p:spPr>
        <p:txBody>
          <a:bodyPr/>
          <a:lstStyle/>
          <a:p>
            <a:r>
              <a:rPr lang="it-IT" dirty="0" smtClean="0"/>
              <a:t>La struttura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101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2E47954-BBC9-4F8C-A2A0-D15D51B7986C}" type="slidenum">
              <a:rPr lang="it-IT" altLang="it-IT"/>
              <a:pPr eaLnBrk="1" hangingPunct="1"/>
              <a:t>43</a:t>
            </a:fld>
            <a:endParaRPr lang="it-IT" altLang="it-IT" dirty="0"/>
          </a:p>
        </p:txBody>
      </p:sp>
      <p:sp>
        <p:nvSpPr>
          <p:cNvPr id="26636" name="AutoShape 10" descr="Risultati immagini per docente universitario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dirty="0"/>
          </a:p>
        </p:txBody>
      </p:sp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1611078629"/>
              </p:ext>
            </p:extLst>
          </p:nvPr>
        </p:nvGraphicFramePr>
        <p:xfrm>
          <a:off x="1828801" y="1845610"/>
          <a:ext cx="7740227" cy="4510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CasellaDiTesto 9"/>
          <p:cNvSpPr txBox="1">
            <a:spLocks noChangeArrowheads="1"/>
          </p:cNvSpPr>
          <p:nvPr/>
        </p:nvSpPr>
        <p:spPr bwMode="auto">
          <a:xfrm>
            <a:off x="2211213" y="275950"/>
            <a:ext cx="81756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it-IT" altLang="it-IT" sz="2400" b="1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Prima fase: </a:t>
            </a:r>
            <a:r>
              <a:rPr lang="it-IT" altLang="it-IT" sz="2400" b="1" u="sng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incontri informativi e di accoglienza</a:t>
            </a:r>
          </a:p>
          <a:p>
            <a:pPr>
              <a:spcBef>
                <a:spcPct val="0"/>
              </a:spcBef>
              <a:buNone/>
            </a:pPr>
            <a:endParaRPr lang="it-IT" altLang="it-IT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AutoNum type="arabicPeriod"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5925" y="473296"/>
            <a:ext cx="1841500" cy="154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2E47954-BBC9-4F8C-A2A0-D15D51B7986C}" type="slidenum">
              <a:rPr lang="it-IT" altLang="it-IT" smtClean="0"/>
              <a:pPr eaLnBrk="1" hangingPunct="1"/>
              <a:t>44</a:t>
            </a:fld>
            <a:endParaRPr lang="it-IT" altLang="it-IT" dirty="0"/>
          </a:p>
        </p:txBody>
      </p:sp>
      <p:sp>
        <p:nvSpPr>
          <p:cNvPr id="26636" name="AutoShape 10" descr="Risultati immagini per docente universitario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dirty="0"/>
          </a:p>
        </p:txBody>
      </p:sp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3781084480"/>
              </p:ext>
            </p:extLst>
          </p:nvPr>
        </p:nvGraphicFramePr>
        <p:xfrm>
          <a:off x="1828800" y="1815922"/>
          <a:ext cx="7621680" cy="4179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CasellaDiTesto 9"/>
          <p:cNvSpPr txBox="1">
            <a:spLocks noChangeArrowheads="1"/>
          </p:cNvSpPr>
          <p:nvPr/>
        </p:nvSpPr>
        <p:spPr bwMode="auto">
          <a:xfrm>
            <a:off x="1828801" y="121400"/>
            <a:ext cx="81756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it-IT" altLang="it-IT" sz="2400" b="1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Seconda fase: laboratori in presenza</a:t>
            </a:r>
          </a:p>
          <a:p>
            <a:pPr>
              <a:spcBef>
                <a:spcPct val="0"/>
              </a:spcBef>
              <a:buNone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AutoNum type="arabicPeriod"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200" y="494198"/>
            <a:ext cx="2078098" cy="15627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200" y="4685673"/>
            <a:ext cx="1995746" cy="15627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7875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3998628435"/>
              </p:ext>
            </p:extLst>
          </p:nvPr>
        </p:nvGraphicFramePr>
        <p:xfrm>
          <a:off x="2693232" y="-119919"/>
          <a:ext cx="8233073" cy="6745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e 4"/>
          <p:cNvSpPr/>
          <p:nvPr/>
        </p:nvSpPr>
        <p:spPr>
          <a:xfrm>
            <a:off x="1995291" y="6091704"/>
            <a:ext cx="766297" cy="766297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uppo 5"/>
          <p:cNvGrpSpPr/>
          <p:nvPr/>
        </p:nvGrpSpPr>
        <p:grpSpPr>
          <a:xfrm>
            <a:off x="2761587" y="6294972"/>
            <a:ext cx="8040732" cy="613037"/>
            <a:chOff x="473202" y="5750932"/>
            <a:chExt cx="7095935" cy="613037"/>
          </a:xfrm>
        </p:grpSpPr>
        <p:sp>
          <p:nvSpPr>
            <p:cNvPr id="7" name="Rettangolo 6"/>
            <p:cNvSpPr/>
            <p:nvPr/>
          </p:nvSpPr>
          <p:spPr>
            <a:xfrm>
              <a:off x="473202" y="5750932"/>
              <a:ext cx="7081727" cy="563029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ttangolo 7"/>
            <p:cNvSpPr/>
            <p:nvPr/>
          </p:nvSpPr>
          <p:spPr>
            <a:xfrm>
              <a:off x="473202" y="5750932"/>
              <a:ext cx="7095935" cy="6130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6599" tIns="60960" rIns="60960" bIns="60960" numCol="1" spcCol="1270" anchor="ctr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dirty="0"/>
                <a:t>buone pratiche didattiche disciplinari</a:t>
              </a:r>
            </a:p>
          </p:txBody>
        </p:sp>
      </p:grpSp>
      <p:sp>
        <p:nvSpPr>
          <p:cNvPr id="9" name="Rettangolo 8"/>
          <p:cNvSpPr/>
          <p:nvPr/>
        </p:nvSpPr>
        <p:spPr>
          <a:xfrm rot="20315803">
            <a:off x="1371951" y="2300990"/>
            <a:ext cx="234275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Aree </a:t>
            </a:r>
          </a:p>
          <a:p>
            <a:pPr algn="ctr"/>
            <a:r>
              <a:rPr lang="it-IT" sz="44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trasversali</a:t>
            </a:r>
          </a:p>
        </p:txBody>
      </p:sp>
    </p:spTree>
    <p:extLst>
      <p:ext uri="{BB962C8B-B14F-4D97-AF65-F5344CB8AC3E}">
        <p14:creationId xmlns:p14="http://schemas.microsoft.com/office/powerpoint/2010/main" val="1270557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2E47954-BBC9-4F8C-A2A0-D15D51B7986C}" type="slidenum">
              <a:rPr lang="it-IT" altLang="it-IT"/>
              <a:pPr eaLnBrk="1" hangingPunct="1"/>
              <a:t>46</a:t>
            </a:fld>
            <a:endParaRPr lang="it-IT" altLang="it-IT" dirty="0"/>
          </a:p>
        </p:txBody>
      </p:sp>
      <p:sp>
        <p:nvSpPr>
          <p:cNvPr id="26636" name="AutoShape 10" descr="Risultati immagini per docente universitario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dirty="0"/>
          </a:p>
        </p:txBody>
      </p:sp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2296009865"/>
              </p:ext>
            </p:extLst>
          </p:nvPr>
        </p:nvGraphicFramePr>
        <p:xfrm>
          <a:off x="1828800" y="1815922"/>
          <a:ext cx="7621680" cy="4179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CasellaDiTesto 9"/>
          <p:cNvSpPr txBox="1">
            <a:spLocks noChangeArrowheads="1"/>
          </p:cNvSpPr>
          <p:nvPr/>
        </p:nvSpPr>
        <p:spPr bwMode="auto">
          <a:xfrm>
            <a:off x="1828801" y="121400"/>
            <a:ext cx="81756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it-IT" altLang="it-IT" sz="2400" b="1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Terza  </a:t>
            </a:r>
            <a:r>
              <a:rPr lang="it-IT" altLang="it-IT" sz="2400" b="1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fase: formazione a distanza</a:t>
            </a:r>
          </a:p>
          <a:p>
            <a:pPr>
              <a:spcBef>
                <a:spcPct val="0"/>
              </a:spcBef>
              <a:buNone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AutoNum type="arabicPeriod"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454" y="455992"/>
            <a:ext cx="2247416" cy="1265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049561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2E47954-BBC9-4F8C-A2A0-D15D51B7986C}" type="slidenum">
              <a:rPr lang="it-IT" altLang="it-IT" smtClean="0"/>
              <a:pPr eaLnBrk="1" hangingPunct="1"/>
              <a:t>47</a:t>
            </a:fld>
            <a:endParaRPr lang="it-IT" altLang="it-IT" dirty="0"/>
          </a:p>
        </p:txBody>
      </p:sp>
      <p:sp>
        <p:nvSpPr>
          <p:cNvPr id="26636" name="AutoShape 10" descr="Risultati immagini per docente universitario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dirty="0"/>
          </a:p>
        </p:txBody>
      </p:sp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2555371436"/>
              </p:ext>
            </p:extLst>
          </p:nvPr>
        </p:nvGraphicFramePr>
        <p:xfrm>
          <a:off x="1828800" y="1815922"/>
          <a:ext cx="7621680" cy="4179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CasellaDiTesto 9"/>
          <p:cNvSpPr txBox="1">
            <a:spLocks noChangeArrowheads="1"/>
          </p:cNvSpPr>
          <p:nvPr/>
        </p:nvSpPr>
        <p:spPr bwMode="auto">
          <a:xfrm>
            <a:off x="1828801" y="121400"/>
            <a:ext cx="81756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it-IT" altLang="it-IT" sz="2400" b="1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Quarta </a:t>
            </a:r>
            <a:r>
              <a:rPr lang="it-IT" altLang="it-IT" sz="2400" b="1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fase: </a:t>
            </a:r>
            <a:r>
              <a:rPr lang="it-IT" altLang="it-IT" sz="2400" b="1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peer</a:t>
            </a:r>
            <a:r>
              <a:rPr lang="it-IT" altLang="it-IT" sz="2400" b="1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to </a:t>
            </a:r>
            <a:r>
              <a:rPr lang="it-IT" altLang="it-IT" sz="2400" b="1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peer</a:t>
            </a: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AutoNum type="arabicPeriod"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039" y="397826"/>
            <a:ext cx="2045408" cy="144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50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367941" y="1524049"/>
            <a:ext cx="8623300" cy="505301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it-IT" dirty="0"/>
              <a:t>E’ il momento dedicato al  </a:t>
            </a:r>
            <a:r>
              <a:rPr lang="it-IT" b="1" dirty="0"/>
              <a:t>raccordo </a:t>
            </a:r>
            <a:r>
              <a:rPr lang="it-IT" b="1" dirty="0" smtClean="0"/>
              <a:t>preventivo</a:t>
            </a:r>
            <a:r>
              <a:rPr lang="it-IT" dirty="0" smtClean="0"/>
              <a:t>, </a:t>
            </a:r>
            <a:r>
              <a:rPr lang="it-IT" dirty="0"/>
              <a:t>in cui </a:t>
            </a:r>
            <a:r>
              <a:rPr lang="it-IT" dirty="0" smtClean="0"/>
              <a:t>i due docenti concordano </a:t>
            </a:r>
            <a:r>
              <a:rPr lang="it-IT" dirty="0"/>
              <a:t>i tempi e le  modalità della presenza in classe, gli strumenti utilizzabili, le forme di gestione delle </a:t>
            </a:r>
            <a:r>
              <a:rPr lang="it-IT" dirty="0" smtClean="0"/>
              <a:t>attività</a:t>
            </a:r>
            <a:r>
              <a:rPr lang="it-IT" b="1" dirty="0" smtClean="0"/>
              <a:t>.</a:t>
            </a: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endParaRPr lang="it-IT" dirty="0"/>
          </a:p>
          <a:p>
            <a:pPr lvl="0"/>
            <a:r>
              <a:rPr lang="it-IT" dirty="0"/>
              <a:t>Il docente neoassunto realizza </a:t>
            </a:r>
            <a:r>
              <a:rPr lang="it-IT" b="1" dirty="0"/>
              <a:t>l’osservazione nella classe del suo </a:t>
            </a:r>
            <a:r>
              <a:rPr lang="it-IT" b="1" dirty="0"/>
              <a:t>mentor</a:t>
            </a:r>
            <a:r>
              <a:rPr lang="it-IT" b="1" dirty="0"/>
              <a:t> </a:t>
            </a:r>
            <a:r>
              <a:rPr lang="it-IT" dirty="0"/>
              <a:t>nel corso dell’attività </a:t>
            </a:r>
            <a:r>
              <a:rPr lang="it-IT" dirty="0" smtClean="0"/>
              <a:t>didattica.</a:t>
            </a:r>
          </a:p>
          <a:p>
            <a:pPr lvl="0"/>
            <a:endParaRPr lang="it-IT" dirty="0" smtClean="0"/>
          </a:p>
          <a:p>
            <a:pPr lvl="0" algn="just"/>
            <a:endParaRPr lang="it-IT" dirty="0"/>
          </a:p>
          <a:p>
            <a:pPr lvl="0" algn="just"/>
            <a:r>
              <a:rPr lang="it-IT" dirty="0"/>
              <a:t>Il docente </a:t>
            </a:r>
            <a:r>
              <a:rPr lang="it-IT" dirty="0"/>
              <a:t>mentor</a:t>
            </a:r>
            <a:r>
              <a:rPr lang="it-IT" dirty="0"/>
              <a:t> realizza </a:t>
            </a:r>
            <a:r>
              <a:rPr lang="it-IT" b="1" dirty="0"/>
              <a:t>l’osservazione nella classe del  neoassunto </a:t>
            </a:r>
            <a:r>
              <a:rPr lang="it-IT" dirty="0"/>
              <a:t>nel corso dell’attività </a:t>
            </a:r>
            <a:r>
              <a:rPr lang="it-IT" dirty="0" smtClean="0"/>
              <a:t>didattica.</a:t>
            </a:r>
          </a:p>
          <a:p>
            <a:pPr marL="0" indent="0" algn="just">
              <a:buNone/>
            </a:pPr>
            <a:endParaRPr lang="it-IT" dirty="0" smtClean="0"/>
          </a:p>
          <a:p>
            <a:pPr lvl="0" algn="just"/>
            <a:endParaRPr lang="it-IT" dirty="0"/>
          </a:p>
          <a:p>
            <a:pPr lvl="0" algn="just"/>
            <a:r>
              <a:rPr lang="it-IT" dirty="0"/>
              <a:t>L’ora di </a:t>
            </a:r>
            <a:r>
              <a:rPr lang="it-IT" b="1" dirty="0"/>
              <a:t>valutazione</a:t>
            </a:r>
            <a:r>
              <a:rPr lang="it-IT" dirty="0"/>
              <a:t> è svolta tra i due docenti al termine dell’osservazione </a:t>
            </a:r>
            <a:r>
              <a:rPr lang="it-IT" dirty="0" smtClean="0"/>
              <a:t>condivisa.</a:t>
            </a:r>
            <a:endParaRPr lang="it-IT" dirty="0"/>
          </a:p>
          <a:p>
            <a:pPr lvl="0" algn="just"/>
            <a:endParaRPr lang="it-IT" dirty="0"/>
          </a:p>
          <a:p>
            <a:pPr lvl="0"/>
            <a:endParaRPr lang="it-IT" dirty="0"/>
          </a:p>
          <a:p>
            <a:endParaRPr lang="it-IT" dirty="0"/>
          </a:p>
        </p:txBody>
      </p:sp>
      <p:grpSp>
        <p:nvGrpSpPr>
          <p:cNvPr id="4" name="Gruppo 3"/>
          <p:cNvGrpSpPr/>
          <p:nvPr/>
        </p:nvGrpSpPr>
        <p:grpSpPr>
          <a:xfrm>
            <a:off x="2248317" y="1026696"/>
            <a:ext cx="7491663" cy="479591"/>
            <a:chOff x="0" y="-95412"/>
            <a:chExt cx="7491663" cy="479591"/>
          </a:xfrm>
          <a:solidFill>
            <a:srgbClr val="0000FF"/>
          </a:solidFill>
        </p:grpSpPr>
        <p:sp>
          <p:nvSpPr>
            <p:cNvPr id="5" name="Rettangolo arrotondato 4"/>
            <p:cNvSpPr/>
            <p:nvPr/>
          </p:nvSpPr>
          <p:spPr>
            <a:xfrm>
              <a:off x="0" y="-95412"/>
              <a:ext cx="7491663" cy="479591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ttangolo 5"/>
            <p:cNvSpPr/>
            <p:nvPr/>
          </p:nvSpPr>
          <p:spPr>
            <a:xfrm>
              <a:off x="17563" y="41968"/>
              <a:ext cx="7456537" cy="32464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dirty="0"/>
                <a:t>Progettazione condivisa (3 h)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2230754" y="2591561"/>
            <a:ext cx="7491663" cy="528468"/>
            <a:chOff x="0" y="24405"/>
            <a:chExt cx="7491663" cy="359774"/>
          </a:xfrm>
          <a:solidFill>
            <a:srgbClr val="0000FF"/>
          </a:solidFill>
        </p:grpSpPr>
        <p:sp>
          <p:nvSpPr>
            <p:cNvPr id="8" name="Rettangolo arrotondato 7"/>
            <p:cNvSpPr/>
            <p:nvPr/>
          </p:nvSpPr>
          <p:spPr>
            <a:xfrm>
              <a:off x="0" y="24405"/>
              <a:ext cx="7491663" cy="35977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ttangolo 8"/>
            <p:cNvSpPr/>
            <p:nvPr/>
          </p:nvSpPr>
          <p:spPr>
            <a:xfrm>
              <a:off x="17563" y="41968"/>
              <a:ext cx="7456537" cy="32464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dirty="0"/>
                <a:t>Osservazione 1 (4 h)</a:t>
              </a: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2213191" y="3791633"/>
            <a:ext cx="7491663" cy="517847"/>
            <a:chOff x="0" y="1007639"/>
            <a:chExt cx="7491663" cy="591341"/>
          </a:xfrm>
          <a:solidFill>
            <a:srgbClr val="0000FF"/>
          </a:solidFill>
        </p:grpSpPr>
        <p:sp>
          <p:nvSpPr>
            <p:cNvPr id="13" name="Rettangolo arrotondato 12"/>
            <p:cNvSpPr/>
            <p:nvPr/>
          </p:nvSpPr>
          <p:spPr>
            <a:xfrm>
              <a:off x="0" y="1007639"/>
              <a:ext cx="7491663" cy="591341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ttangolo 13"/>
            <p:cNvSpPr/>
            <p:nvPr/>
          </p:nvSpPr>
          <p:spPr>
            <a:xfrm>
              <a:off x="29528" y="1037167"/>
              <a:ext cx="7432607" cy="4552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dirty="0"/>
                <a:t>Osservazione 2 (4 h)</a:t>
              </a:r>
              <a:endParaRPr lang="it-IT" sz="1100" dirty="0"/>
            </a:p>
          </p:txBody>
        </p:sp>
      </p:grpSp>
      <p:sp>
        <p:nvSpPr>
          <p:cNvPr id="15" name="Rettangolo arrotondato 14"/>
          <p:cNvSpPr/>
          <p:nvPr/>
        </p:nvSpPr>
        <p:spPr>
          <a:xfrm>
            <a:off x="2248317" y="5178041"/>
            <a:ext cx="7491663" cy="517847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it-IT" sz="2400" dirty="0"/>
              <a:t>Valutazione (1h)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3821502" y="475805"/>
            <a:ext cx="2172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it-IT" altLang="it-IT" sz="2800" dirty="0">
                <a:ea typeface="Arial Narrow" panose="020B0606020202030204" pitchFamily="34" charset="0"/>
                <a:cs typeface="Arial Narrow" panose="020B0606020202030204" pitchFamily="34" charset="0"/>
              </a:rPr>
              <a:t>Articolazione </a:t>
            </a:r>
          </a:p>
        </p:txBody>
      </p:sp>
    </p:spTree>
    <p:extLst>
      <p:ext uri="{BB962C8B-B14F-4D97-AF65-F5344CB8AC3E}">
        <p14:creationId xmlns:p14="http://schemas.microsoft.com/office/powerpoint/2010/main" val="664776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2E47954-BBC9-4F8C-A2A0-D15D51B7986C}" type="slidenum">
              <a:rPr lang="it-IT" altLang="it-IT"/>
              <a:pPr eaLnBrk="1" hangingPunct="1"/>
              <a:t>49</a:t>
            </a:fld>
            <a:endParaRPr lang="it-IT" altLang="it-IT" dirty="0"/>
          </a:p>
        </p:txBody>
      </p:sp>
      <p:sp>
        <p:nvSpPr>
          <p:cNvPr id="26636" name="AutoShape 10" descr="Risultati immagini per docente universitario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dirty="0"/>
          </a:p>
        </p:txBody>
      </p:sp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668663560"/>
              </p:ext>
            </p:extLst>
          </p:nvPr>
        </p:nvGraphicFramePr>
        <p:xfrm>
          <a:off x="1828801" y="1845610"/>
          <a:ext cx="7740227" cy="4510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CasellaDiTesto 9"/>
          <p:cNvSpPr txBox="1">
            <a:spLocks noChangeArrowheads="1"/>
          </p:cNvSpPr>
          <p:nvPr/>
        </p:nvSpPr>
        <p:spPr bwMode="auto">
          <a:xfrm>
            <a:off x="2211213" y="275950"/>
            <a:ext cx="81756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it-IT" altLang="it-IT" sz="2400" b="1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Quinta  fase: incontri di verifica</a:t>
            </a:r>
          </a:p>
          <a:p>
            <a:pPr>
              <a:spcBef>
                <a:spcPct val="0"/>
              </a:spcBef>
              <a:buNone/>
            </a:pPr>
            <a:endParaRPr lang="it-IT" altLang="it-IT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AutoNum type="arabicPeriod"/>
            </a:pPr>
            <a:endParaRPr lang="it-IT" altLang="it-IT" sz="24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0638" y="473296"/>
            <a:ext cx="1631920" cy="154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34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DDF4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10515600" cy="1325563"/>
          </a:xfrm>
        </p:spPr>
        <p:txBody>
          <a:bodyPr/>
          <a:lstStyle/>
          <a:p>
            <a:r>
              <a:rPr lang="it-IT" dirty="0"/>
              <a:t>Obiettivi del progetto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491562" y="2171488"/>
            <a:ext cx="11167878" cy="418281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914400" lvl="1" indent="-457200" algn="just">
              <a:buClr>
                <a:srgbClr val="FF0000"/>
              </a:buClr>
              <a:buFont typeface="+mj-lt"/>
              <a:buAutoNum type="arabicPeriod"/>
            </a:pPr>
            <a:r>
              <a:rPr lang="it-IT" b="1" dirty="0" smtClean="0"/>
              <a:t>Verificare </a:t>
            </a:r>
            <a:r>
              <a:rPr lang="it-IT" b="1" dirty="0"/>
              <a:t>la coerenza del Piano rispetto ai criteri di qualità e alla cornice culturale e operativa suggerita dai Gruppi Tecnici di Lavoro </a:t>
            </a:r>
            <a:r>
              <a:rPr lang="it-IT" dirty="0"/>
              <a:t>(Standard docente, Dossier Professionale, Unità </a:t>
            </a:r>
            <a:r>
              <a:rPr lang="it-IT" dirty="0" smtClean="0"/>
              <a:t>Formative) </a:t>
            </a:r>
            <a:r>
              <a:rPr lang="it-IT" dirty="0"/>
              <a:t>e rispetto ai criteri di raccordo virtuoso con la formazione in ingresso. </a:t>
            </a:r>
          </a:p>
          <a:p>
            <a:pPr marL="914400" lvl="1" indent="-457200" algn="just">
              <a:buClr>
                <a:srgbClr val="FF0000"/>
              </a:buClr>
              <a:buFont typeface="+mj-lt"/>
              <a:buAutoNum type="arabicPeriod"/>
            </a:pPr>
            <a:r>
              <a:rPr lang="it-IT" b="1" dirty="0"/>
              <a:t>Formulare raccomandazioni per lo sviluppo </a:t>
            </a:r>
            <a:r>
              <a:rPr lang="it-IT" dirty="0"/>
              <a:t>del Piano per il triennio successivo in merito alla allocazione delle risorse, alla individuazione delle priorità, alla semplificazione gestionale ed amministrativa.</a:t>
            </a:r>
          </a:p>
          <a:p>
            <a:pPr marL="914400" lvl="1" indent="-457200" algn="just">
              <a:buClr>
                <a:srgbClr val="FF0000"/>
              </a:buClr>
              <a:buFont typeface="+mj-lt"/>
              <a:buAutoNum type="arabicPeriod"/>
            </a:pPr>
            <a:r>
              <a:rPr lang="it-IT" b="1" dirty="0"/>
              <a:t>Contribuire</a:t>
            </a:r>
            <a:r>
              <a:rPr lang="it-IT" dirty="0"/>
              <a:t> a fornire elementi utili alla valutazione di impatto della politica attuata dal Piano, sulla professionalità dei docenti, sull’innovazione didattica e sui risultati degli allievi</a:t>
            </a:r>
            <a:r>
              <a:rPr lang="it-IT" dirty="0" smtClean="0"/>
              <a:t>.</a:t>
            </a:r>
          </a:p>
          <a:p>
            <a:pPr marL="457200" lvl="1" indent="0">
              <a:buClr>
                <a:srgbClr val="FF0000"/>
              </a:buClr>
              <a:buNone/>
            </a:pPr>
            <a:endParaRPr lang="it-IT" dirty="0"/>
          </a:p>
          <a:p>
            <a:r>
              <a:rPr lang="it-IT" sz="1800" b="1" dirty="0">
                <a:solidFill>
                  <a:schemeClr val="tx1"/>
                </a:solidFill>
              </a:rPr>
              <a:t>A cura di: </a:t>
            </a:r>
            <a:r>
              <a:rPr lang="it-IT" sz="1800" b="1" dirty="0" smtClean="0">
                <a:solidFill>
                  <a:schemeClr val="tx1"/>
                </a:solidFill>
              </a:rPr>
              <a:t> </a:t>
            </a:r>
            <a:r>
              <a:rPr lang="it-IT" sz="1800" b="1" dirty="0" smtClean="0">
                <a:solidFill>
                  <a:schemeClr val="tx1"/>
                </a:solidFill>
              </a:rPr>
              <a:t>Pettenati</a:t>
            </a:r>
            <a:r>
              <a:rPr lang="it-IT" sz="1800" b="1" dirty="0" smtClean="0">
                <a:solidFill>
                  <a:schemeClr val="tx1"/>
                </a:solidFill>
              </a:rPr>
              <a:t>, Di </a:t>
            </a:r>
            <a:r>
              <a:rPr lang="it-IT" sz="1800" b="1" dirty="0" smtClean="0">
                <a:solidFill>
                  <a:schemeClr val="tx1"/>
                </a:solidFill>
              </a:rPr>
              <a:t>Stasio,Tancredi</a:t>
            </a:r>
            <a:r>
              <a:rPr lang="it-IT" sz="1800" b="1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760" y="460391"/>
            <a:ext cx="2287680" cy="15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1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487488" y="1328888"/>
            <a:ext cx="4681538" cy="2392363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Su base volontaria e senza alcun onere per l’Amministrazione, circa 3.000 docenti in  Italia, di cui </a:t>
            </a:r>
            <a:r>
              <a:rPr lang="it-IT" b="1" dirty="0" smtClean="0">
                <a:solidFill>
                  <a:srgbClr val="0000FF"/>
                </a:solidFill>
              </a:rPr>
              <a:t>156 </a:t>
            </a:r>
            <a:r>
              <a:rPr lang="it-IT" b="1" dirty="0">
                <a:solidFill>
                  <a:srgbClr val="0000FF"/>
                </a:solidFill>
              </a:rPr>
              <a:t>in Campania</a:t>
            </a:r>
            <a:r>
              <a:rPr lang="it-IT" dirty="0"/>
              <a:t> visiteranno scuole accoglienti.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87488" y="185888"/>
            <a:ext cx="85518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it-IT" sz="3000" dirty="0">
                <a:latin typeface="Arial Narrow" panose="020B0606020202030204" pitchFamily="34" charset="0"/>
              </a:rPr>
              <a:t>Le visite nelle «scuole innovative»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382" y="898271"/>
            <a:ext cx="2388353" cy="1626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34" y="4046290"/>
            <a:ext cx="2686423" cy="1792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egnaposto contenuto 2"/>
          <p:cNvSpPr txBox="1">
            <a:spLocks/>
          </p:cNvSpPr>
          <p:nvPr/>
        </p:nvSpPr>
        <p:spPr>
          <a:xfrm>
            <a:off x="5871908" y="2828283"/>
            <a:ext cx="4961407" cy="3624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dirty="0"/>
              <a:t> </a:t>
            </a:r>
            <a:r>
              <a:rPr lang="it-IT" sz="2400" dirty="0"/>
              <a:t>Le visite, organizzate a cura dell’USR di concerto con i poli formativi, saranno realizzate  per piccoli gruppi di docenti </a:t>
            </a:r>
            <a:r>
              <a:rPr lang="it-IT" sz="2400" dirty="0" smtClean="0"/>
              <a:t>e avranno lo scopo di </a:t>
            </a:r>
            <a:r>
              <a:rPr lang="it-IT" sz="2400" dirty="0"/>
              <a:t>suscitare motivazioni, interesse, desiderio di impegnarsi in azioni di ricerca e di miglioramento. </a:t>
            </a:r>
          </a:p>
        </p:txBody>
      </p:sp>
    </p:spTree>
    <p:extLst>
      <p:ext uri="{BB962C8B-B14F-4D97-AF65-F5344CB8AC3E}">
        <p14:creationId xmlns:p14="http://schemas.microsoft.com/office/powerpoint/2010/main" val="3700837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177872" y="2030439"/>
            <a:ext cx="4048125" cy="3708400"/>
          </a:xfrm>
          <a:solidFill>
            <a:srgbClr val="DDF4FF"/>
          </a:solidFill>
        </p:spPr>
        <p:txBody>
          <a:bodyPr>
            <a:normAutofit fontScale="77500" lnSpcReduction="20000"/>
          </a:bodyPr>
          <a:lstStyle/>
          <a:p>
            <a:r>
              <a:rPr lang="it-IT" dirty="0" smtClean="0"/>
              <a:t>  </a:t>
            </a:r>
            <a:r>
              <a:rPr lang="it-IT" dirty="0"/>
              <a:t>Le </a:t>
            </a:r>
            <a:r>
              <a:rPr lang="it-IT" b="1" dirty="0"/>
              <a:t>scuole polo per la formazione, cui verranno assegnati i fondi per la formazione</a:t>
            </a:r>
            <a:r>
              <a:rPr lang="it-IT" dirty="0"/>
              <a:t>, </a:t>
            </a:r>
            <a:r>
              <a:rPr lang="it-IT" dirty="0" smtClean="0"/>
              <a:t>potranno delegare </a:t>
            </a:r>
            <a:r>
              <a:rPr lang="it-IT" dirty="0"/>
              <a:t>l’organizzazione dei laboratori ad altre scuole del territorio che hanno </a:t>
            </a:r>
            <a:r>
              <a:rPr lang="it-IT" dirty="0" smtClean="0"/>
              <a:t>un’esperienza consolidata </a:t>
            </a:r>
            <a:r>
              <a:rPr lang="it-IT" dirty="0"/>
              <a:t>nel percorso di formazione neoassunti o particolarmente esperte nella formazione </a:t>
            </a:r>
            <a:r>
              <a:rPr lang="it-IT" dirty="0" smtClean="0"/>
              <a:t>su determinate </a:t>
            </a:r>
            <a:r>
              <a:rPr lang="it-IT" dirty="0"/>
              <a:t>tematiche (es. competenze digitali, inclusione, sostenibilità, etc.), fermo restando che </a:t>
            </a:r>
            <a:r>
              <a:rPr lang="it-IT" dirty="0" smtClean="0"/>
              <a:t>le attività </a:t>
            </a:r>
            <a:r>
              <a:rPr lang="it-IT" dirty="0"/>
              <a:t>di rendicontazione dovranno essere comunque sempre effettuate dalla scuola polo.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52438" y="440614"/>
            <a:ext cx="85518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it-IT" sz="3000" dirty="0">
                <a:latin typeface="Arial Narrow" panose="020B0606020202030204" pitchFamily="34" charset="0"/>
              </a:rPr>
              <a:t>L’organizzazione territoriale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863" y="1874916"/>
            <a:ext cx="4442136" cy="370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766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1^ fase del procedimento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 smtClean="0"/>
              <a:t>1. Subito dopo la designazione, le </a:t>
            </a:r>
            <a:r>
              <a:rPr lang="it-IT" b="1" dirty="0" smtClean="0"/>
              <a:t>Scuole polo comunicheranno al polo regionale le tematiche cui saranno dedicati i laboratori in presenza</a:t>
            </a:r>
          </a:p>
          <a:p>
            <a:r>
              <a:rPr lang="it-IT" dirty="0" smtClean="0"/>
              <a:t>2. I docenti neoassunti saranno invitati ad iscriversi al polo prescelto utilizzando la piattaforma regionale, </a:t>
            </a:r>
            <a:r>
              <a:rPr lang="it-IT" dirty="0"/>
              <a:t>entro i termini opportunamente predefiniti,</a:t>
            </a:r>
            <a:endParaRPr lang="it-IT" dirty="0" smtClean="0"/>
          </a:p>
          <a:p>
            <a:r>
              <a:rPr lang="it-IT" dirty="0" smtClean="0"/>
              <a:t>3. L’Ufficio III dell’USR, sulla base delle iscrizioni effettuate presso ogni polo, comunicherà all’Ufficio VI del MIUR i docenti neoassunti iscritti ai percorsi formativi in ogni ambito territoriale.</a:t>
            </a:r>
          </a:p>
          <a:p>
            <a:r>
              <a:rPr lang="it-IT" sz="2200" b="1" u="sng" dirty="0" smtClean="0"/>
              <a:t>Si confermano le misure organizzative adottate nel corso dell’ultimo triennio</a:t>
            </a:r>
            <a:r>
              <a:rPr lang="it-IT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329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ABDB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902292" y="418454"/>
            <a:ext cx="9601200" cy="1433593"/>
          </a:xfrm>
        </p:spPr>
        <p:txBody>
          <a:bodyPr/>
          <a:lstStyle/>
          <a:p>
            <a:r>
              <a:rPr lang="it-IT" dirty="0" smtClean="0"/>
              <a:t>Elementi quantitativi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902292" y="1712562"/>
            <a:ext cx="9601200" cy="3317875"/>
          </a:xfrm>
        </p:spPr>
        <p:txBody>
          <a:bodyPr/>
          <a:lstStyle/>
          <a:p>
            <a:r>
              <a:rPr lang="it-IT" dirty="0" smtClean="0"/>
              <a:t>1^ ANNUALITA’      </a:t>
            </a:r>
            <a:r>
              <a:rPr lang="it-IT" b="1" dirty="0" smtClean="0"/>
              <a:t>871</a:t>
            </a:r>
            <a:r>
              <a:rPr lang="it-IT" dirty="0" smtClean="0"/>
              <a:t> CORSI   </a:t>
            </a:r>
            <a:r>
              <a:rPr lang="it-IT" b="1" dirty="0" smtClean="0"/>
              <a:t>38.544 </a:t>
            </a:r>
            <a:r>
              <a:rPr lang="it-IT" dirty="0" smtClean="0"/>
              <a:t>DOCENTI FORMATI</a:t>
            </a:r>
          </a:p>
          <a:p>
            <a:r>
              <a:rPr lang="it-IT" dirty="0" smtClean="0"/>
              <a:t>2^ ANNUALITA’   </a:t>
            </a:r>
            <a:r>
              <a:rPr lang="it-IT" b="1" dirty="0" smtClean="0"/>
              <a:t>1.022 </a:t>
            </a:r>
            <a:r>
              <a:rPr lang="it-IT" dirty="0" smtClean="0"/>
              <a:t>CORSI   </a:t>
            </a:r>
            <a:r>
              <a:rPr lang="it-IT" b="1" dirty="0" smtClean="0"/>
              <a:t>26.970</a:t>
            </a:r>
            <a:r>
              <a:rPr lang="it-IT" dirty="0" smtClean="0"/>
              <a:t> DOCENTI FORMATI</a:t>
            </a:r>
          </a:p>
          <a:p>
            <a:r>
              <a:rPr lang="it-IT" dirty="0" smtClean="0"/>
              <a:t>3^ ANNUALITA’              rilevazione in corso</a:t>
            </a:r>
          </a:p>
          <a:p>
            <a:pPr marL="0" indent="0">
              <a:buNone/>
            </a:pPr>
            <a:r>
              <a:rPr lang="it-IT" dirty="0" smtClean="0"/>
              <a:t>     </a:t>
            </a:r>
            <a:endParaRPr lang="it-IT" dirty="0"/>
          </a:p>
          <a:p>
            <a:r>
              <a:rPr lang="it-IT" sz="1400" b="1" dirty="0" smtClean="0"/>
              <a:t>Dati tratti dagli Allegati 1 – rendicontazione amministrativo-cantabile Scuole polo </a:t>
            </a:r>
            <a:endParaRPr lang="it-IT" sz="14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892" y="4132640"/>
            <a:ext cx="596265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5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ABDB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8D68D28-6811-B24D-9C10-B85CD904A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933" y="484095"/>
            <a:ext cx="2740125" cy="103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40" y="1755015"/>
            <a:ext cx="11140118" cy="3610621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126209" y="5365636"/>
            <a:ext cx="866871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Gruppo di ricerca:    </a:t>
            </a:r>
            <a:r>
              <a:rPr lang="it-IT" b="1" dirty="0"/>
              <a:t>Anna Maria Di </a:t>
            </a:r>
            <a:r>
              <a:rPr lang="it-IT" b="1" dirty="0" smtClean="0"/>
              <a:t>Nocera – DS referente formazione - conduttore</a:t>
            </a:r>
            <a:endParaRPr lang="it-IT" b="1" dirty="0"/>
          </a:p>
          <a:p>
            <a:r>
              <a:rPr lang="it-IT" b="1" dirty="0" smtClean="0"/>
              <a:t>                                   Giovanni </a:t>
            </a:r>
            <a:r>
              <a:rPr lang="it-IT" b="1" dirty="0"/>
              <a:t>De </a:t>
            </a:r>
            <a:r>
              <a:rPr lang="it-IT" b="1" dirty="0" smtClean="0"/>
              <a:t>Rosa – DS scuola polo – osservatore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                              Luisa Aiello – </a:t>
            </a:r>
            <a:r>
              <a:rPr lang="it-IT" b="1" dirty="0" smtClean="0"/>
              <a:t>Pdh</a:t>
            </a:r>
            <a:r>
              <a:rPr lang="it-IT" b="1" dirty="0" smtClean="0"/>
              <a:t> ricercatrice INDIRE</a:t>
            </a:r>
          </a:p>
          <a:p>
            <a:endParaRPr lang="it-IT" b="1" dirty="0" smtClean="0"/>
          </a:p>
          <a:p>
            <a:r>
              <a:rPr lang="it-IT" b="1" dirty="0"/>
              <a:t> </a:t>
            </a:r>
            <a:r>
              <a:rPr lang="it-IT" b="1" dirty="0" smtClean="0"/>
              <a:t>                                  </a:t>
            </a:r>
            <a:endParaRPr lang="it-IT" b="1" dirty="0"/>
          </a:p>
          <a:p>
            <a:endParaRPr lang="it-IT" dirty="0"/>
          </a:p>
          <a:p>
            <a:pPr lvl="1">
              <a:buClr>
                <a:srgbClr val="FF0000"/>
              </a:buClr>
            </a:pP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8" y="484095"/>
            <a:ext cx="3307336" cy="97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5919" y="484095"/>
            <a:ext cx="1456839" cy="1112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5315920" y="1313829"/>
            <a:ext cx="145683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200" b="1" cap="all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USR Campania</a:t>
            </a:r>
            <a:endParaRPr lang="it-IT" sz="1200" b="1" cap="all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4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ABDB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07761" y="1720615"/>
            <a:ext cx="9376475" cy="41251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200" b="1" dirty="0" smtClean="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Individuazione Poli formativi</a:t>
            </a:r>
            <a:endParaRPr lang="it-IT" sz="3200" dirty="0" smtClean="0">
              <a:solidFill>
                <a:srgbClr val="0000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000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Criteri </a:t>
            </a:r>
            <a:r>
              <a:rPr lang="it-IT" sz="24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adottati:</a:t>
            </a:r>
            <a:endParaRPr lang="it-IT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24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Rappresentatività regionale rispetto </a:t>
            </a:r>
            <a:r>
              <a:rPr lang="it-IT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a:</a:t>
            </a:r>
            <a:endParaRPr lang="it-IT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24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Province individuate per densità </a:t>
            </a:r>
            <a:r>
              <a:rPr lang="it-IT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abitativa;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Localizzazione (urbana </a:t>
            </a:r>
            <a:r>
              <a:rPr lang="it-IT" sz="24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it-IT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extraurbana);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Numerosità </a:t>
            </a:r>
            <a:r>
              <a:rPr lang="it-IT" sz="24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degli Istituti aderenti </a:t>
            </a:r>
            <a:r>
              <a:rPr lang="it-IT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(generalmente molto </a:t>
            </a:r>
            <a:r>
              <a:rPr lang="it-IT" sz="24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numerosi</a:t>
            </a:r>
            <a:r>
              <a:rPr lang="it-IT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);</a:t>
            </a:r>
            <a:endParaRPr lang="it-IT" sz="2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24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Ordine e grado di scuole (</a:t>
            </a:r>
            <a:r>
              <a:rPr lang="it-IT" sz="24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primo ciclo </a:t>
            </a:r>
            <a:r>
              <a:rPr lang="it-IT" sz="24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/secondo </a:t>
            </a:r>
            <a:r>
              <a:rPr lang="it-IT" sz="24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ciclo in proporzione rispetto </a:t>
            </a:r>
            <a:r>
              <a:rPr lang="it-IT" sz="24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alla tipologia delle </a:t>
            </a:r>
            <a:r>
              <a:rPr lang="it-IT" sz="24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scuole polo 1:5</a:t>
            </a:r>
            <a:r>
              <a:rPr lang="it-IT" sz="24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).</a:t>
            </a:r>
            <a:endParaRPr lang="it-IT" sz="2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8" y="484095"/>
            <a:ext cx="3307336" cy="97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5919" y="484095"/>
            <a:ext cx="1456839" cy="1112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5315920" y="1313829"/>
            <a:ext cx="145683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200" b="1" cap="all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USR Campania</a:t>
            </a:r>
            <a:endParaRPr lang="it-IT" sz="1200" b="1" cap="all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8D68D28-6811-B24D-9C10-B85CD904A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933" y="484095"/>
            <a:ext cx="2740125" cy="103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3088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ABDB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771" y="485047"/>
            <a:ext cx="7621483" cy="576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1577</TotalTime>
  <Words>2919</Words>
  <Application>Microsoft Office PowerPoint</Application>
  <PresentationFormat>Widescreen</PresentationFormat>
  <Paragraphs>286</Paragraphs>
  <Slides>52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62" baseType="lpstr">
      <vt:lpstr>Arial</vt:lpstr>
      <vt:lpstr>Arial Narrow</vt:lpstr>
      <vt:lpstr>Calibri</vt:lpstr>
      <vt:lpstr>Courier New</vt:lpstr>
      <vt:lpstr>Garamond</vt:lpstr>
      <vt:lpstr>Symbol</vt:lpstr>
      <vt:lpstr>Times New Roman</vt:lpstr>
      <vt:lpstr>Verdana</vt:lpstr>
      <vt:lpstr>Webdings</vt:lpstr>
      <vt:lpstr>Organico</vt:lpstr>
      <vt:lpstr>Presentazione standard di PowerPoint</vt:lpstr>
      <vt:lpstr>                               ARGOMENTI   1.  PNFD 2016/2019 - Elementi del monitoraggio MIUR-USR-INDIRE  2. Rinnovo delle reti di ambito per la formazione del personale scolastico - triennio 2019/2022  3. Anno di formazione e prova dei docenti  a.s. 2019/2010 -  Indicazioni operative</vt:lpstr>
      <vt:lpstr>                                     1.  PNFD 2016/2019 - Elementi del monitoraggio MIUR-USR-INDIRE</vt:lpstr>
      <vt:lpstr>L’azione di monitoraggio</vt:lpstr>
      <vt:lpstr>Obiettivi del progetto</vt:lpstr>
      <vt:lpstr>Elementi quantitativi</vt:lpstr>
      <vt:lpstr>Presentazione standard di PowerPoint</vt:lpstr>
      <vt:lpstr>Presentazione standard di PowerPoint</vt:lpstr>
      <vt:lpstr>Presentazione standard di PowerPoint</vt:lpstr>
      <vt:lpstr>Gli strumenti  per l’indagine qualitativa</vt:lpstr>
      <vt:lpstr>Presentazione standard di PowerPoint</vt:lpstr>
      <vt:lpstr>Presentazione standard di PowerPoint</vt:lpstr>
      <vt:lpstr>Presentazione standard di PowerPoint</vt:lpstr>
      <vt:lpstr>Scopi del focus con i docenti formati</vt:lpstr>
      <vt:lpstr>Presentazione standard di PowerPoint</vt:lpstr>
      <vt:lpstr>Presentazione standard di PowerPoint</vt:lpstr>
      <vt:lpstr> ELEMENTI DI QUALITA’  </vt:lpstr>
      <vt:lpstr>Governance delle iniziative</vt:lpstr>
      <vt:lpstr>Raccordo con l’analisi dei bisogni</vt:lpstr>
      <vt:lpstr>Raccordo con le 9 priorità del PNFD</vt:lpstr>
      <vt:lpstr>Attenzione ai saperi disciplinari</vt:lpstr>
      <vt:lpstr>Reclutamento degli esperti</vt:lpstr>
      <vt:lpstr>Presentazione standard di PowerPoint</vt:lpstr>
      <vt:lpstr>Metodologie partecipate e attive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                        2. Rinnovo delle reti di ambito per la formazione del personale scolastico - triennio 2019/2022 </vt:lpstr>
      <vt:lpstr>Presentazione standard di PowerPoint</vt:lpstr>
      <vt:lpstr>Conferma del modello della rete di ambito</vt:lpstr>
      <vt:lpstr>Scuole polo e scuole capofila di rete</vt:lpstr>
      <vt:lpstr>Rinnovo degli accordi costitutivi delle reti</vt:lpstr>
      <vt:lpstr>Presentazione standard di PowerPoint</vt:lpstr>
      <vt:lpstr>Compiti delle scuole polo </vt:lpstr>
      <vt:lpstr>Requisiti delle scuole polo</vt:lpstr>
      <vt:lpstr> 3. Anno di formazione e prova dei docenti – Indicazioni operative</vt:lpstr>
      <vt:lpstr>Le indicazioni sul percorso formativo</vt:lpstr>
      <vt:lpstr>Presentazione standard di PowerPoint</vt:lpstr>
      <vt:lpstr>La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1^ fase del procedimento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Pc</dc:creator>
  <cp:lastModifiedBy>Pc</cp:lastModifiedBy>
  <cp:revision>166</cp:revision>
  <dcterms:created xsi:type="dcterms:W3CDTF">2018-12-04T14:50:57Z</dcterms:created>
  <dcterms:modified xsi:type="dcterms:W3CDTF">2019-10-15T19:53:06Z</dcterms:modified>
</cp:coreProperties>
</file>